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8"/>
  </p:notesMasterIdLst>
  <p:sldIdLst>
    <p:sldId id="256" r:id="rId5"/>
    <p:sldId id="263" r:id="rId6"/>
    <p:sldId id="266" r:id="rId7"/>
    <p:sldId id="267" r:id="rId8"/>
    <p:sldId id="261" r:id="rId9"/>
    <p:sldId id="265" r:id="rId10"/>
    <p:sldId id="258" r:id="rId11"/>
    <p:sldId id="259" r:id="rId12"/>
    <p:sldId id="268" r:id="rId13"/>
    <p:sldId id="269" r:id="rId14"/>
    <p:sldId id="257" r:id="rId15"/>
    <p:sldId id="262" r:id="rId16"/>
    <p:sldId id="26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FF00"/>
    <a:srgbClr val="FFCC99"/>
    <a:srgbClr val="CC6600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7563" autoAdjust="0"/>
  </p:normalViewPr>
  <p:slideViewPr>
    <p:cSldViewPr snapToGrid="0">
      <p:cViewPr varScale="1">
        <p:scale>
          <a:sx n="75" d="100"/>
          <a:sy n="75" d="100"/>
        </p:scale>
        <p:origin x="97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0FAA9-FF2E-4068-9630-CF5D1D100F15}" type="datetimeFigureOut">
              <a:rPr lang="da-DK" smtClean="0"/>
              <a:t>13-09-2022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FA728-DC5F-4B03-8DEB-18CFA85DBA0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505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FA728-DC5F-4B03-8DEB-18CFA85DBA01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62113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FA728-DC5F-4B03-8DEB-18CFA85DBA01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22431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FA728-DC5F-4B03-8DEB-18CFA85DBA01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01489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AIMS: to investigate how inter-regional connectivity and within-region dynamics during implicit and explicit memory processing are implicated in Alzheimer’s disease, and to examine whether such connections in the right hemisphere provided compensation during these memory tasks.</a:t>
            </a:r>
          </a:p>
          <a:p>
            <a:r>
              <a:rPr lang="en-US" dirty="0"/>
              <a:t>MAIN HYPOTHESIS: hierarchical left-hemisphere specific connections may be weakened in the Alzheimer’s patient cohort compared with healthy aged controls.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FA728-DC5F-4B03-8DEB-18CFA85DBA01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05244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BD8930-8821-4899-9A72-0FFE5E16612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6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FA728-DC5F-4B03-8DEB-18CFA85DBA01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68419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Cell subpopulation 1: excitatory spiny stellate cells (granular layers – layer 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Cell subpopulation 2: inhibitory interneurons (extra-granular layers)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Cell subpopulation 3: excitatory pyramidal cells (extra-granular layers)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 types of conductance-based DCM also contain deep pyramidal cells (cell subpopulation 4)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FA728-DC5F-4B03-8DEB-18CFA85DBA01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58347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FA728-DC5F-4B03-8DEB-18CFA85DBA01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4828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3BC90-3FFC-487A-AADB-C93A34CFB4E1}" type="datetimeFigureOut">
              <a:rPr lang="da-DK" smtClean="0"/>
              <a:t>13-09-2022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49AB7-E592-4D93-874D-D09B1BC45325}" type="slidenum">
              <a:rPr lang="da-DK" smtClean="0"/>
              <a:t>‹#›</a:t>
            </a:fld>
            <a:endParaRPr lang="da-DK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672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3BC90-3FFC-487A-AADB-C93A34CFB4E1}" type="datetimeFigureOut">
              <a:rPr lang="da-DK" smtClean="0"/>
              <a:t>13-09-2022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49AB7-E592-4D93-874D-D09B1BC4532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46884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3BC90-3FFC-487A-AADB-C93A34CFB4E1}" type="datetimeFigureOut">
              <a:rPr lang="da-DK" smtClean="0"/>
              <a:t>13-09-2022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49AB7-E592-4D93-874D-D09B1BC4532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23471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3BC90-3FFC-487A-AADB-C93A34CFB4E1}" type="datetimeFigureOut">
              <a:rPr lang="da-DK" smtClean="0"/>
              <a:t>13-09-2022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49AB7-E592-4D93-874D-D09B1BC4532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80381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3BC90-3FFC-487A-AADB-C93A34CFB4E1}" type="datetimeFigureOut">
              <a:rPr lang="da-DK" smtClean="0"/>
              <a:t>13-09-2022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49AB7-E592-4D93-874D-D09B1BC45325}" type="slidenum">
              <a:rPr lang="da-DK" smtClean="0"/>
              <a:t>‹#›</a:t>
            </a:fld>
            <a:endParaRPr lang="da-DK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926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3BC90-3FFC-487A-AADB-C93A34CFB4E1}" type="datetimeFigureOut">
              <a:rPr lang="da-DK" smtClean="0"/>
              <a:t>13-09-2022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49AB7-E592-4D93-874D-D09B1BC4532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27169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3BC90-3FFC-487A-AADB-C93A34CFB4E1}" type="datetimeFigureOut">
              <a:rPr lang="da-DK" smtClean="0"/>
              <a:t>13-09-2022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49AB7-E592-4D93-874D-D09B1BC4532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47757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3BC90-3FFC-487A-AADB-C93A34CFB4E1}" type="datetimeFigureOut">
              <a:rPr lang="da-DK" smtClean="0"/>
              <a:t>13-09-2022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49AB7-E592-4D93-874D-D09B1BC4532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91998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3BC90-3FFC-487A-AADB-C93A34CFB4E1}" type="datetimeFigureOut">
              <a:rPr lang="da-DK" smtClean="0"/>
              <a:t>13-09-2022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49AB7-E592-4D93-874D-D09B1BC4532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19818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C13BC90-3FFC-487A-AADB-C93A34CFB4E1}" type="datetimeFigureOut">
              <a:rPr lang="da-DK" smtClean="0"/>
              <a:t>13-09-2022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8D49AB7-E592-4D93-874D-D09B1BC4532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16401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3BC90-3FFC-487A-AADB-C93A34CFB4E1}" type="datetimeFigureOut">
              <a:rPr lang="da-DK" smtClean="0"/>
              <a:t>13-09-2022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49AB7-E592-4D93-874D-D09B1BC4532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31548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C13BC90-3FFC-487A-AADB-C93A34CFB4E1}" type="datetimeFigureOut">
              <a:rPr lang="da-DK" smtClean="0"/>
              <a:t>13-09-2022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8D49AB7-E592-4D93-874D-D09B1BC45325}" type="slidenum">
              <a:rPr lang="da-DK" smtClean="0"/>
              <a:t>‹#›</a:t>
            </a:fld>
            <a:endParaRPr lang="da-DK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887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hdphoto" Target="../media/hdphoto1.wdp"/><Relationship Id="rId4" Type="http://schemas.microsoft.com/office/2007/relationships/hdphoto" Target="../media/hdphoto2.wdp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jpeg"/><Relationship Id="rId7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0D330-0CBB-465E-A839-5360243D13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DCM for EEG - Tutorial</a:t>
            </a:r>
            <a:endParaRPr lang="da-D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01C2DF-6F13-496A-B84A-4584E84155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32374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Dr. Ashley Tyrer</a:t>
            </a:r>
          </a:p>
          <a:p>
            <a:r>
              <a:rPr lang="en-US" dirty="0"/>
              <a:t>Centre for Functionally Integrative Neuroscience</a:t>
            </a:r>
          </a:p>
          <a:p>
            <a:r>
              <a:rPr lang="en-US" dirty="0"/>
              <a:t>Aarhus University</a:t>
            </a:r>
            <a:endParaRPr lang="da-DK" dirty="0"/>
          </a:p>
        </p:txBody>
      </p:sp>
      <p:pic>
        <p:nvPicPr>
          <p:cNvPr id="1026" name="Picture 2" descr="logo | Aarhus Universitet">
            <a:extLst>
              <a:ext uri="{FF2B5EF4-FFF2-40B4-BE49-F238E27FC236}">
                <a16:creationId xmlns:a16="http://schemas.microsoft.com/office/drawing/2014/main" id="{0E1BEA24-B5A0-40E9-8ADB-C9D0649A6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3261" y="5382678"/>
            <a:ext cx="1712419" cy="71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701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0C6A4B-CA51-4C25-A094-E6001669A4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52" t="13878" r="54388" b="43946"/>
          <a:stretch/>
        </p:blipFill>
        <p:spPr>
          <a:xfrm>
            <a:off x="7750630" y="1150329"/>
            <a:ext cx="3562552" cy="34838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7C6383-E4B6-41CF-AA3B-1E4F03902C8B}"/>
              </a:ext>
            </a:extLst>
          </p:cNvPr>
          <p:cNvSpPr txBox="1"/>
          <p:nvPr/>
        </p:nvSpPr>
        <p:spPr>
          <a:xfrm>
            <a:off x="10096107" y="6006740"/>
            <a:ext cx="209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Moran, </a:t>
            </a:r>
            <a:r>
              <a:rPr lang="en-GB" i="1" dirty="0"/>
              <a:t>et al</a:t>
            </a:r>
            <a:r>
              <a:rPr lang="en-GB" dirty="0"/>
              <a:t>. 2013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F3E12D-1D10-4BE0-AFC7-16CB9CEB880D}"/>
              </a:ext>
            </a:extLst>
          </p:cNvPr>
          <p:cNvSpPr txBox="1"/>
          <p:nvPr/>
        </p:nvSpPr>
        <p:spPr>
          <a:xfrm>
            <a:off x="6961833" y="331362"/>
            <a:ext cx="4351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Conductance-based Neural Mass Model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C88F3E4-E2FD-401E-A49C-A13C4E705B17}"/>
              </a:ext>
            </a:extLst>
          </p:cNvPr>
          <p:cNvGrpSpPr/>
          <p:nvPr/>
        </p:nvGrpSpPr>
        <p:grpSpPr>
          <a:xfrm>
            <a:off x="878818" y="1150329"/>
            <a:ext cx="3580251" cy="1350711"/>
            <a:chOff x="1094048" y="1804956"/>
            <a:chExt cx="3580251" cy="135071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38FC10-9D56-441A-A5DB-C87987A10A9A}"/>
                </a:ext>
              </a:extLst>
            </p:cNvPr>
            <p:cNvSpPr txBox="1"/>
            <p:nvPr/>
          </p:nvSpPr>
          <p:spPr>
            <a:xfrm>
              <a:off x="1919612" y="1804956"/>
              <a:ext cx="18005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 </a:t>
              </a:r>
              <a:r>
                <a:rPr lang="en-GB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GB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| </a:t>
              </a:r>
              <a:r>
                <a:rPr lang="en-GB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GB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GB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lang="en-GB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C244521-9090-4B1C-AA52-51FDBE3430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7496" y="2403835"/>
              <a:ext cx="339763" cy="2288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24F171B-BEFC-40A2-8871-CE4FCD56788C}"/>
                </a:ext>
              </a:extLst>
            </p:cNvPr>
            <p:cNvCxnSpPr>
              <a:cxnSpLocks/>
            </p:cNvCxnSpPr>
            <p:nvPr/>
          </p:nvCxnSpPr>
          <p:spPr>
            <a:xfrm>
              <a:off x="3212456" y="2380994"/>
              <a:ext cx="604003" cy="22046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D08F6E9-FC99-45B0-A0B2-865799C9BE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83743" y="2398634"/>
              <a:ext cx="1" cy="468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FDAF8FE-A788-4491-8D2A-68D639917FE3}"/>
                </a:ext>
              </a:extLst>
            </p:cNvPr>
            <p:cNvSpPr txBox="1"/>
            <p:nvPr/>
          </p:nvSpPr>
          <p:spPr>
            <a:xfrm>
              <a:off x="3816459" y="2463454"/>
              <a:ext cx="8578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model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FF1D9E-3CC7-4593-9F4A-85524C44493A}"/>
                </a:ext>
              </a:extLst>
            </p:cNvPr>
            <p:cNvSpPr txBox="1"/>
            <p:nvPr/>
          </p:nvSpPr>
          <p:spPr>
            <a:xfrm>
              <a:off x="2188211" y="2817113"/>
              <a:ext cx="13974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observed data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1B437E5-3CB8-41D7-B5B1-75CD0056B5E8}"/>
                </a:ext>
              </a:extLst>
            </p:cNvPr>
            <p:cNvSpPr txBox="1"/>
            <p:nvPr/>
          </p:nvSpPr>
          <p:spPr>
            <a:xfrm>
              <a:off x="1094048" y="2403834"/>
              <a:ext cx="12694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model parameters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AA9AE0C-4BE9-4454-B620-370FBE2B1F1F}"/>
              </a:ext>
            </a:extLst>
          </p:cNvPr>
          <p:cNvSpPr txBox="1"/>
          <p:nvPr/>
        </p:nvSpPr>
        <p:spPr>
          <a:xfrm>
            <a:off x="334573" y="430790"/>
            <a:ext cx="1872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Inverse Model: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D3D9C2-78AC-4AD6-8D48-369D1953F343}"/>
              </a:ext>
            </a:extLst>
          </p:cNvPr>
          <p:cNvSpPr/>
          <p:nvPr/>
        </p:nvSpPr>
        <p:spPr>
          <a:xfrm>
            <a:off x="4786460" y="3327213"/>
            <a:ext cx="2619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dirty="0" err="1">
                <a:solidFill>
                  <a:srgbClr val="000000"/>
                </a:solidFill>
                <a:latin typeface="Calibri" panose="020F0502020204030204" pitchFamily="34" charset="0"/>
              </a:rPr>
              <a:t>Excitatory</a:t>
            </a:r>
            <a:r>
              <a:rPr lang="da-DK" dirty="0">
                <a:solidFill>
                  <a:srgbClr val="000000"/>
                </a:solidFill>
                <a:latin typeface="Calibri" panose="020F0502020204030204" pitchFamily="34" charset="0"/>
              </a:rPr>
              <a:t> Pyramidal Cells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221974-9E68-4FDE-92F0-B10D7BC36744}"/>
                  </a:ext>
                </a:extLst>
              </p:cNvPr>
              <p:cNvSpPr txBox="1"/>
              <p:nvPr/>
            </p:nvSpPr>
            <p:spPr>
              <a:xfrm>
                <a:off x="3493973" y="4096671"/>
                <a:ext cx="5204053" cy="16793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a-DK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acc>
                        <m:accPr>
                          <m:chr m:val="̇"/>
                          <m:ctrlPr>
                            <a:rPr lang="da-DK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</m:acc>
                      <m:r>
                        <m:rPr>
                          <m:nor/>
                        </m:rPr>
                        <a:rPr lang="da-DK" baseline="30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(3)</m:t>
                      </m:r>
                      <m:r>
                        <m:rPr>
                          <m:nor/>
                        </m:rPr>
                        <a:rPr lang="en-US" b="0" i="0" baseline="3000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a-DK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a-DK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m:rPr>
                          <m:nor/>
                        </m:rPr>
                        <a:rPr lang="da-DK" baseline="-25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𝐿</m:t>
                      </m:r>
                      <m:r>
                        <m:rPr>
                          <m:nor/>
                        </m:rPr>
                        <a:rPr lang="en-US" b="0" i="0" baseline="-2500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a-DK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da-DK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𝑉𝐿</m:t>
                      </m:r>
                      <m:r>
                        <m:rPr>
                          <m:nor/>
                        </m:rPr>
                        <a:rPr lang="en-US" b="0" i="0" baseline="-2500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a-DK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a-DK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𝑉</m:t>
                      </m:r>
                      <m:r>
                        <m:rPr>
                          <m:nor/>
                        </m:rPr>
                        <a:rPr lang="da-DK" baseline="30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(3)</m:t>
                      </m:r>
                      <m:r>
                        <m:rPr>
                          <m:nor/>
                        </m:rPr>
                        <a:rPr lang="da-DK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a-DK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a-DK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m:rPr>
                          <m:nor/>
                        </m:rPr>
                        <a:rPr lang="da-DK" baseline="-25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m:rPr>
                          <m:nor/>
                        </m:rPr>
                        <a:rPr lang="da-DK" baseline="30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(3)</m:t>
                      </m:r>
                      <m:r>
                        <m:rPr>
                          <m:nor/>
                        </m:rPr>
                        <a:rPr lang="en-US" b="0" i="0" baseline="3000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a-DK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da-DK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𝑉𝐸</m:t>
                      </m:r>
                      <m:r>
                        <m:rPr>
                          <m:nor/>
                        </m:rPr>
                        <a:rPr lang="en-US" b="0" i="0" baseline="-2500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a-DK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a-DK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𝑉</m:t>
                      </m:r>
                      <m:r>
                        <m:rPr>
                          <m:nor/>
                        </m:rPr>
                        <a:rPr lang="da-DK" baseline="30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(3)</m:t>
                      </m:r>
                      <m:r>
                        <m:rPr>
                          <m:nor/>
                        </m:rPr>
                        <a:rPr lang="da-DK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a-DK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a-DK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m:rPr>
                          <m:nor/>
                        </m:rPr>
                        <a:rPr lang="da-DK" baseline="-25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𝐼</m:t>
                      </m:r>
                      <m:r>
                        <m:rPr>
                          <m:nor/>
                        </m:rPr>
                        <a:rPr lang="da-DK" baseline="30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(3)</m:t>
                      </m:r>
                      <m:r>
                        <m:rPr>
                          <m:nor/>
                        </m:rPr>
                        <a:rPr lang="en-US" b="0" i="0" baseline="3000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a-DK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da-DK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𝑉𝐼</m:t>
                      </m:r>
                      <m:r>
                        <m:rPr>
                          <m:nor/>
                        </m:rPr>
                        <a:rPr lang="en-US" b="0" i="0" baseline="-2500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a-DK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a-DK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𝑉</m:t>
                      </m:r>
                      <m:r>
                        <m:rPr>
                          <m:nor/>
                        </m:rPr>
                        <a:rPr lang="da-DK" baseline="30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(3)</m:t>
                      </m:r>
                      <m:r>
                        <m:rPr>
                          <m:nor/>
                        </m:rPr>
                        <a:rPr lang="da-DK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) 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200000"/>
                  </a:lnSpc>
                </a:pPr>
                <a:r>
                  <a:rPr lang="da-DK" baseline="-25000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</m:acc>
                    <m:r>
                      <m:rPr>
                        <m:nor/>
                      </m:rPr>
                      <a:rPr lang="da-DK" baseline="-250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m:rPr>
                        <m:nor/>
                      </m:rPr>
                      <a:rPr lang="da-DK" baseline="300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(3)</m:t>
                    </m:r>
                    <m:r>
                      <m:rPr>
                        <m:nor/>
                      </m:rPr>
                      <a:rPr lang="en-US" b="0" i="0" baseline="300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a-DK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a-DK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𝜅</m:t>
                    </m:r>
                    <m:r>
                      <m:rPr>
                        <m:nor/>
                      </m:rPr>
                      <a:rPr lang="da-DK" baseline="-250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m:rPr>
                        <m:nor/>
                      </m:rPr>
                      <a:rPr lang="en-US" b="0" i="0" baseline="-250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a-DK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da-DK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𝛾</m:t>
                    </m:r>
                    <m:r>
                      <m:rPr>
                        <m:nor/>
                      </m:rPr>
                      <a:rPr lang="da-DK" baseline="-250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31</m:t>
                    </m:r>
                    <m:r>
                      <m:rPr>
                        <m:nor/>
                      </m:rPr>
                      <a:rPr lang="da-DK" baseline="300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m:rPr>
                        <m:nor/>
                      </m:rPr>
                      <a:rPr lang="da-DK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𝜎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a-DK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da-DK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a-DK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m:rPr>
                        <m:nor/>
                      </m:rPr>
                      <a:rPr lang="da-DK" baseline="300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(1)</m:t>
                    </m:r>
                    <m:r>
                      <m:rPr>
                        <m:nor/>
                      </m:rPr>
                      <a:rPr lang="en-US" b="0" i="0" baseline="300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a-DK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a-DK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m:rPr>
                        <m:nor/>
                      </m:rPr>
                      <a:rPr lang="da-DK" baseline="-250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m:rPr>
                        <m:nor/>
                      </m:rPr>
                      <a:rPr lang="da-DK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a-DK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𝛴</m:t>
                    </m:r>
                    <m:r>
                      <m:rPr>
                        <m:nor/>
                      </m:rPr>
                      <a:rPr lang="da-DK" baseline="300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(1)</m:t>
                    </m:r>
                    <m:r>
                      <m:rPr>
                        <m:nor/>
                      </m:rPr>
                      <a:rPr lang="da-DK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a-DK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a-DK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m:rPr>
                        <m:nor/>
                      </m:rPr>
                      <a:rPr lang="da-DK" baseline="-250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m:rPr>
                        <m:nor/>
                      </m:rPr>
                      <a:rPr lang="da-DK" baseline="300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(3)</m:t>
                    </m:r>
                    <m:r>
                      <m:rPr>
                        <m:nor/>
                      </m:rPr>
                      <a:rPr lang="da-DK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endParaRPr lang="da-DK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</m:acc>
                      <m:r>
                        <m:rPr>
                          <m:nor/>
                        </m:rPr>
                        <a:rPr lang="da-DK" baseline="-25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𝐼</m:t>
                      </m:r>
                      <m:r>
                        <m:rPr>
                          <m:nor/>
                        </m:rPr>
                        <a:rPr lang="da-DK" baseline="30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(3)</m:t>
                      </m:r>
                      <m:r>
                        <m:rPr>
                          <m:nor/>
                        </m:rPr>
                        <a:rPr lang="en-US" b="0" i="0" baseline="3000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a-DK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a-DK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𝜅</m:t>
                      </m:r>
                      <m:r>
                        <m:rPr>
                          <m:nor/>
                        </m:rPr>
                        <a:rPr lang="da-DK" baseline="-25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𝐼</m:t>
                      </m:r>
                      <m:r>
                        <m:rPr>
                          <m:nor/>
                        </m:rPr>
                        <a:rPr lang="en-US" b="0" i="0" baseline="-2500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a-DK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da-DK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𝛾</m:t>
                      </m:r>
                      <m:r>
                        <m:rPr>
                          <m:nor/>
                        </m:rPr>
                        <a:rPr lang="da-DK" baseline="-25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32</m:t>
                      </m:r>
                      <m:r>
                        <m:rPr>
                          <m:nor/>
                        </m:rPr>
                        <a:rPr lang="da-DK" baseline="30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𝐼</m:t>
                      </m:r>
                      <m:r>
                        <m:rPr>
                          <m:nor/>
                        </m:rPr>
                        <a:rPr lang="da-DK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a-DK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da-DK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a-DK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𝑉</m:t>
                      </m:r>
                      <m:r>
                        <m:rPr>
                          <m:nor/>
                        </m:rPr>
                        <a:rPr lang="da-DK" baseline="30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(2)</m:t>
                      </m:r>
                      <m:r>
                        <m:rPr>
                          <m:nor/>
                        </m:rPr>
                        <a:rPr lang="en-US" b="0" i="0" baseline="3000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a-DK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a-DK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𝑉</m:t>
                      </m:r>
                      <m:r>
                        <m:rPr>
                          <m:nor/>
                        </m:rPr>
                        <a:rPr lang="da-DK" baseline="-25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𝑅</m:t>
                      </m:r>
                      <m:r>
                        <m:rPr>
                          <m:nor/>
                        </m:rPr>
                        <a:rPr lang="da-DK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a-DK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𝛴</m:t>
                      </m:r>
                      <m:r>
                        <m:rPr>
                          <m:nor/>
                        </m:rPr>
                        <a:rPr lang="da-DK" baseline="30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(2)</m:t>
                      </m:r>
                      <m:r>
                        <m:rPr>
                          <m:nor/>
                        </m:rPr>
                        <a:rPr lang="da-DK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a-DK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a-DK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m:rPr>
                          <m:nor/>
                        </m:rPr>
                        <a:rPr lang="da-DK" baseline="-25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𝐼</m:t>
                      </m:r>
                      <m:r>
                        <m:rPr>
                          <m:nor/>
                        </m:rPr>
                        <a:rPr lang="da-DK" baseline="30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(3)</m:t>
                      </m:r>
                      <m:r>
                        <m:rPr>
                          <m:nor/>
                        </m:rPr>
                        <a:rPr lang="da-DK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221974-9E68-4FDE-92F0-B10D7BC36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973" y="4096671"/>
                <a:ext cx="5204053" cy="16793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86480B0-8AA4-4C22-A15A-1549D3A7237D}"/>
              </a:ext>
            </a:extLst>
          </p:cNvPr>
          <p:cNvCxnSpPr>
            <a:cxnSpLocks/>
          </p:cNvCxnSpPr>
          <p:nvPr/>
        </p:nvCxnSpPr>
        <p:spPr>
          <a:xfrm flipH="1">
            <a:off x="7750630" y="3865908"/>
            <a:ext cx="223764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CA3EF88-D1F8-4B9D-B685-0F1D6366E827}"/>
              </a:ext>
            </a:extLst>
          </p:cNvPr>
          <p:cNvCxnSpPr>
            <a:cxnSpLocks/>
          </p:cNvCxnSpPr>
          <p:nvPr/>
        </p:nvCxnSpPr>
        <p:spPr>
          <a:xfrm flipH="1">
            <a:off x="8792308" y="3865908"/>
            <a:ext cx="1195963" cy="21408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525A2CE-BFF4-44BB-BAAD-27076F23A7D8}"/>
              </a:ext>
            </a:extLst>
          </p:cNvPr>
          <p:cNvSpPr/>
          <p:nvPr/>
        </p:nvSpPr>
        <p:spPr>
          <a:xfrm>
            <a:off x="3295859" y="3865908"/>
            <a:ext cx="5496449" cy="21408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A68D602-8510-4274-9BF9-01E59C6E8A00}"/>
              </a:ext>
            </a:extLst>
          </p:cNvPr>
          <p:cNvSpPr/>
          <p:nvPr/>
        </p:nvSpPr>
        <p:spPr>
          <a:xfrm>
            <a:off x="4707804" y="4864953"/>
            <a:ext cx="352728" cy="3527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0A222E-442A-4AB6-BC82-5A9CF703C1E6}"/>
              </a:ext>
            </a:extLst>
          </p:cNvPr>
          <p:cNvSpPr/>
          <p:nvPr/>
        </p:nvSpPr>
        <p:spPr>
          <a:xfrm>
            <a:off x="5080628" y="5397092"/>
            <a:ext cx="352728" cy="352728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EE7BE22-E4D7-4EA2-AD9C-DBBB34768C42}"/>
              </a:ext>
            </a:extLst>
          </p:cNvPr>
          <p:cNvSpPr/>
          <p:nvPr/>
        </p:nvSpPr>
        <p:spPr>
          <a:xfrm>
            <a:off x="7419981" y="4878049"/>
            <a:ext cx="352728" cy="35272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703AC91-DC5B-445A-A50A-2BF1C1F1F057}"/>
                  </a:ext>
                </a:extLst>
              </p:cNvPr>
              <p:cNvSpPr txBox="1"/>
              <p:nvPr/>
            </p:nvSpPr>
            <p:spPr>
              <a:xfrm>
                <a:off x="90009" y="4751658"/>
                <a:ext cx="2999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a-DK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𝜅</m:t>
                    </m:r>
                    <m:r>
                      <m:rPr>
                        <m:nor/>
                      </m:rPr>
                      <a:rPr lang="da-DK" baseline="-2500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da-DK" i="1" baseline="-25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= excitatory time constant</a:t>
                </a:r>
                <a:endParaRPr lang="da-DK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703AC91-DC5B-445A-A50A-2BF1C1F1F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9" y="4751658"/>
                <a:ext cx="2999361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8F9BEF2-94E1-40E5-BF59-A0CD151C625F}"/>
                  </a:ext>
                </a:extLst>
              </p:cNvPr>
              <p:cNvSpPr/>
              <p:nvPr/>
            </p:nvSpPr>
            <p:spPr>
              <a:xfrm>
                <a:off x="90009" y="5532710"/>
                <a:ext cx="26551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a-DK" dirty="0" smtClean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𝛾</m:t>
                    </m:r>
                    <m:r>
                      <m:rPr>
                        <m:nor/>
                      </m:rPr>
                      <a:rPr lang="da-DK" baseline="-25000" dirty="0" smtClean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32</m:t>
                    </m:r>
                  </m:oMath>
                </a14:m>
                <a:r>
                  <a:rPr lang="da-DK" dirty="0">
                    <a:solidFill>
                      <a:srgbClr val="0000FF"/>
                    </a:solidFill>
                  </a:rPr>
                  <a:t> = </a:t>
                </a:r>
                <a:r>
                  <a:rPr lang="da-DK" dirty="0" err="1">
                    <a:solidFill>
                      <a:srgbClr val="0000FF"/>
                    </a:solidFill>
                  </a:rPr>
                  <a:t>connection</a:t>
                </a:r>
                <a:r>
                  <a:rPr lang="da-DK" dirty="0">
                    <a:solidFill>
                      <a:srgbClr val="0000FF"/>
                    </a:solidFill>
                  </a:rPr>
                  <a:t> </a:t>
                </a:r>
                <a:r>
                  <a:rPr lang="da-DK" dirty="0" err="1">
                    <a:solidFill>
                      <a:srgbClr val="0000FF"/>
                    </a:solidFill>
                  </a:rPr>
                  <a:t>strengths</a:t>
                </a:r>
                <a:endParaRPr lang="da-DK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8F9BEF2-94E1-40E5-BF59-A0CD151C62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9" y="5532710"/>
                <a:ext cx="2655150" cy="369332"/>
              </a:xfrm>
              <a:prstGeom prst="rect">
                <a:avLst/>
              </a:prstGeom>
              <a:blipFill>
                <a:blip r:embed="rId6"/>
                <a:stretch>
                  <a:fillRect t="-10000" r="-1839" b="-2666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5760A1D-4E1E-4400-B1A6-3F38C045DD2F}"/>
                  </a:ext>
                </a:extLst>
              </p:cNvPr>
              <p:cNvSpPr/>
              <p:nvPr/>
            </p:nvSpPr>
            <p:spPr>
              <a:xfrm>
                <a:off x="9482500" y="4797824"/>
                <a:ext cx="169572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da-DK" dirty="0" smtClean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m:rPr>
                        <m:nor/>
                      </m:rPr>
                      <a:rPr lang="da-DK" baseline="-25000" dirty="0" smtClean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r>
                  <a:rPr lang="da-DK" dirty="0">
                    <a:solidFill>
                      <a:srgbClr val="00B050"/>
                    </a:solidFill>
                  </a:rPr>
                  <a:t> = </a:t>
                </a:r>
                <a:r>
                  <a:rPr lang="da-DK" dirty="0" err="1">
                    <a:solidFill>
                      <a:srgbClr val="00B050"/>
                    </a:solidFill>
                  </a:rPr>
                  <a:t>number</a:t>
                </a:r>
                <a:r>
                  <a:rPr lang="da-DK" dirty="0">
                    <a:solidFill>
                      <a:srgbClr val="00B050"/>
                    </a:solidFill>
                  </a:rPr>
                  <a:t> of </a:t>
                </a:r>
              </a:p>
              <a:p>
                <a:r>
                  <a:rPr lang="da-DK" dirty="0">
                    <a:solidFill>
                      <a:srgbClr val="00B050"/>
                    </a:solidFill>
                  </a:rPr>
                  <a:t>open </a:t>
                </a:r>
                <a:r>
                  <a:rPr lang="da-DK" dirty="0" err="1">
                    <a:solidFill>
                      <a:srgbClr val="00B050"/>
                    </a:solidFill>
                  </a:rPr>
                  <a:t>channels</a:t>
                </a:r>
                <a:endParaRPr lang="da-DK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5760A1D-4E1E-4400-B1A6-3F38C045DD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500" y="4797824"/>
                <a:ext cx="1695721" cy="646331"/>
              </a:xfrm>
              <a:prstGeom prst="rect">
                <a:avLst/>
              </a:prstGeom>
              <a:blipFill>
                <a:blip r:embed="rId7"/>
                <a:stretch>
                  <a:fillRect l="-3237" t="-4717" r="-1799" b="-1415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885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/>
      <p:bldP spid="38" grpId="0"/>
      <p:bldP spid="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A5230DA-CEE2-466E-8CBC-0BD5A497D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078" y="715617"/>
            <a:ext cx="6899844" cy="542676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20002D4-9EEE-494B-B05A-7E79C10AA791}"/>
                  </a:ext>
                </a:extLst>
              </p:cNvPr>
              <p:cNvSpPr/>
              <p:nvPr/>
            </p:nvSpPr>
            <p:spPr>
              <a:xfrm>
                <a:off x="1753880" y="2420369"/>
                <a:ext cx="5606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a-DK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𝜅</m:t>
                      </m:r>
                      <m:r>
                        <m:rPr>
                          <m:nor/>
                        </m:rPr>
                        <a:rPr lang="da-DK" sz="2400" baseline="-25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𝐸</m:t>
                      </m:r>
                    </m:oMath>
                  </m:oMathPara>
                </a14:m>
                <a:endParaRPr lang="da-DK" sz="24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20002D4-9EEE-494B-B05A-7E79C10AA7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880" y="2420369"/>
                <a:ext cx="560602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722CC1B0-A08C-4D82-A6E6-71BA47ADAD37}"/>
              </a:ext>
            </a:extLst>
          </p:cNvPr>
          <p:cNvSpPr/>
          <p:nvPr/>
        </p:nvSpPr>
        <p:spPr>
          <a:xfrm>
            <a:off x="1763928" y="2442978"/>
            <a:ext cx="517338" cy="517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A4283D6-4DA9-466A-B018-115DE18DEEA8}"/>
                  </a:ext>
                </a:extLst>
              </p:cNvPr>
              <p:cNvSpPr/>
              <p:nvPr/>
            </p:nvSpPr>
            <p:spPr>
              <a:xfrm>
                <a:off x="7460639" y="5595648"/>
                <a:ext cx="4237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a-DK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𝛾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A4283D6-4DA9-466A-B018-115DE18DE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0639" y="5595648"/>
                <a:ext cx="423770" cy="461665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5114C848-68D4-4F1E-8EF0-882330DA8DE1}"/>
              </a:ext>
            </a:extLst>
          </p:cNvPr>
          <p:cNvSpPr/>
          <p:nvPr/>
        </p:nvSpPr>
        <p:spPr>
          <a:xfrm>
            <a:off x="7403807" y="5587907"/>
            <a:ext cx="517338" cy="517338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2B29661-1622-4F59-A0BB-267D30A03C82}"/>
                  </a:ext>
                </a:extLst>
              </p:cNvPr>
              <p:cNvSpPr/>
              <p:nvPr/>
            </p:nvSpPr>
            <p:spPr>
              <a:xfrm>
                <a:off x="8964481" y="1154277"/>
                <a:ext cx="5814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a-DK" sz="2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m:rPr>
                          <m:nor/>
                        </m:rPr>
                        <a:rPr lang="da-DK" sz="2400" baseline="-25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𝐸</m:t>
                      </m:r>
                    </m:oMath>
                  </m:oMathPara>
                </a14:m>
                <a:endParaRPr lang="da-DK" sz="24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2B29661-1622-4F59-A0BB-267D30A03C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481" y="1154277"/>
                <a:ext cx="581441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974E829E-F969-4069-8CF8-9A0AC82B2AD9}"/>
              </a:ext>
            </a:extLst>
          </p:cNvPr>
          <p:cNvSpPr/>
          <p:nvPr/>
        </p:nvSpPr>
        <p:spPr>
          <a:xfrm>
            <a:off x="8996532" y="1186728"/>
            <a:ext cx="517338" cy="51733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36095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45120-0574-47E0-A2F6-67EBFDBA5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F464B-7180-4723-952C-3396290BA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Pre-Processing</a:t>
            </a:r>
          </a:p>
          <a:p>
            <a:pPr lvl="1"/>
            <a:r>
              <a:rPr lang="en-GB" dirty="0"/>
              <a:t>Band-pass filtering (2-30 Hz)</a:t>
            </a:r>
          </a:p>
          <a:p>
            <a:pPr lvl="1"/>
            <a:r>
              <a:rPr lang="en-GB" dirty="0" err="1"/>
              <a:t>Epoching</a:t>
            </a:r>
            <a:r>
              <a:rPr lang="en-GB" dirty="0"/>
              <a:t> (-52-500ms PST)</a:t>
            </a:r>
          </a:p>
          <a:p>
            <a:pPr lvl="1"/>
            <a:r>
              <a:rPr lang="en-GB" dirty="0"/>
              <a:t>Manual artefact correcting</a:t>
            </a:r>
          </a:p>
          <a:p>
            <a:r>
              <a:rPr lang="en-GB" dirty="0"/>
              <a:t>Source Identification using 3D source reconstruction</a:t>
            </a:r>
          </a:p>
          <a:p>
            <a:r>
              <a:rPr lang="en-GB" dirty="0"/>
              <a:t>Dynamic Causal Modelling – conductance-based NMDA model</a:t>
            </a:r>
          </a:p>
          <a:p>
            <a:r>
              <a:rPr lang="en-GB" dirty="0"/>
              <a:t>Bayesian Model Selection – fixed effects</a:t>
            </a:r>
          </a:p>
          <a:p>
            <a:r>
              <a:rPr lang="en-GB" dirty="0"/>
              <a:t>Further Analyses, e.g. Parametric Empirical Bayes</a:t>
            </a:r>
          </a:p>
          <a:p>
            <a:pPr lvl="1"/>
            <a:r>
              <a:rPr lang="en-GB" dirty="0"/>
              <a:t>Determine parameters associated with task performance, disease state, on the group level</a:t>
            </a:r>
          </a:p>
        </p:txBody>
      </p:sp>
    </p:spTree>
    <p:extLst>
      <p:ext uri="{BB962C8B-B14F-4D97-AF65-F5344CB8AC3E}">
        <p14:creationId xmlns:p14="http://schemas.microsoft.com/office/powerpoint/2010/main" val="2836610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7C73E-7BC7-4F16-B331-636E9F4768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7200" dirty="0"/>
              <a:t>Thank you for listening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A4F88B-FF35-47AB-A994-7E054A4A8E34}"/>
              </a:ext>
            </a:extLst>
          </p:cNvPr>
          <p:cNvGrpSpPr/>
          <p:nvPr/>
        </p:nvGrpSpPr>
        <p:grpSpPr>
          <a:xfrm>
            <a:off x="1234932" y="5326380"/>
            <a:ext cx="1796512" cy="772668"/>
            <a:chOff x="1226566" y="5229288"/>
            <a:chExt cx="1796512" cy="772668"/>
          </a:xfrm>
        </p:grpSpPr>
        <p:pic>
          <p:nvPicPr>
            <p:cNvPr id="4" name="Picture 6">
              <a:extLst>
                <a:ext uri="{FF2B5EF4-FFF2-40B4-BE49-F238E27FC236}">
                  <a16:creationId xmlns:a16="http://schemas.microsoft.com/office/drawing/2014/main" id="{31A86C26-E55B-4947-AA64-47CD598D8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4239" y="5297296"/>
              <a:ext cx="283651" cy="233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2D115C-0F83-4B15-B423-96563CE3C7F2}"/>
                </a:ext>
              </a:extLst>
            </p:cNvPr>
            <p:cNvSpPr txBox="1"/>
            <p:nvPr/>
          </p:nvSpPr>
          <p:spPr>
            <a:xfrm>
              <a:off x="1527890" y="5229288"/>
              <a:ext cx="14951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@AshleyTyrer</a:t>
              </a:r>
            </a:p>
          </p:txBody>
        </p:sp>
        <p:pic>
          <p:nvPicPr>
            <p:cNvPr id="1026" name="Picture 2" descr="Github Logo - Free social media icons">
              <a:extLst>
                <a:ext uri="{FF2B5EF4-FFF2-40B4-BE49-F238E27FC236}">
                  <a16:creationId xmlns:a16="http://schemas.microsoft.com/office/drawing/2014/main" id="{12054DAD-2B6D-4420-A10F-A41BB4B1AF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6566" y="5666628"/>
              <a:ext cx="301324" cy="301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823B30-14B1-46E4-A226-98499D0B7103}"/>
                </a:ext>
              </a:extLst>
            </p:cNvPr>
            <p:cNvSpPr txBox="1"/>
            <p:nvPr/>
          </p:nvSpPr>
          <p:spPr>
            <a:xfrm>
              <a:off x="1527890" y="5632624"/>
              <a:ext cx="14951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@AshleyTyrer</a:t>
              </a:r>
            </a:p>
          </p:txBody>
        </p:sp>
      </p:grpSp>
      <p:pic>
        <p:nvPicPr>
          <p:cNvPr id="7" name="Picture 2" descr="logo | Aarhus Universitet">
            <a:extLst>
              <a:ext uri="{FF2B5EF4-FFF2-40B4-BE49-F238E27FC236}">
                <a16:creationId xmlns:a16="http://schemas.microsoft.com/office/drawing/2014/main" id="{00D2F99F-CAD4-44E3-949E-0097C8514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3261" y="5382678"/>
            <a:ext cx="1712419" cy="71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551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45120-0574-47E0-A2F6-67EBFDBA5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F464B-7180-4723-952C-3396290BA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574731"/>
          </a:xfrm>
        </p:spPr>
        <p:txBody>
          <a:bodyPr>
            <a:normAutofit/>
          </a:bodyPr>
          <a:lstStyle/>
          <a:p>
            <a:r>
              <a:rPr lang="en-GB" sz="2400" dirty="0"/>
              <a:t>Brief recap of Dynamic Causal Modelling</a:t>
            </a:r>
          </a:p>
          <a:p>
            <a:r>
              <a:rPr lang="en-GB" sz="2400" dirty="0"/>
              <a:t>Introduction to the example data</a:t>
            </a:r>
          </a:p>
          <a:p>
            <a:r>
              <a:rPr lang="en-GB" sz="2400" dirty="0"/>
              <a:t>Walkthrough of DCM pipeline in SPM GUI</a:t>
            </a:r>
          </a:p>
          <a:p>
            <a:r>
              <a:rPr lang="en-GB" sz="2400" dirty="0"/>
              <a:t>Independent working time, generate a DCM</a:t>
            </a:r>
          </a:p>
          <a:p>
            <a:r>
              <a:rPr lang="en-GB" sz="2400" dirty="0"/>
              <a:t>Walkthrough of options to view results</a:t>
            </a:r>
          </a:p>
          <a:p>
            <a:r>
              <a:rPr lang="en-GB" sz="2400" dirty="0"/>
              <a:t>Bayesian Model Selection</a:t>
            </a:r>
          </a:p>
          <a:p>
            <a:r>
              <a:rPr lang="en-US" sz="2400" b="1" dirty="0"/>
              <a:t>AIM: Estimate effective connectivity between sources of neural activity, in the context of a visual repetition memory paradigm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2648605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21BC-9676-4DD4-BB42-97C3BC03F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DCM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4673A-5A50-4BCB-B071-9AD3DA9FC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Hypothesis driven method</a:t>
            </a:r>
          </a:p>
          <a:p>
            <a:endParaRPr lang="en-US" dirty="0"/>
          </a:p>
          <a:p>
            <a:r>
              <a:rPr lang="en-US" dirty="0"/>
              <a:t>Measures ‘effective connectivity’</a:t>
            </a:r>
          </a:p>
          <a:p>
            <a:endParaRPr lang="da-DK" dirty="0"/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  <a:p>
            <a:r>
              <a:rPr lang="da-DK" dirty="0"/>
              <a:t>Yields an </a:t>
            </a:r>
            <a:r>
              <a:rPr lang="en-US" dirty="0"/>
              <a:t>approximation</a:t>
            </a:r>
            <a:r>
              <a:rPr lang="da-DK" dirty="0"/>
              <a:t> to log model </a:t>
            </a:r>
            <a:r>
              <a:rPr lang="en-GB" dirty="0"/>
              <a:t>evidence: </a:t>
            </a:r>
          </a:p>
          <a:p>
            <a:pPr lvl="1"/>
            <a:r>
              <a:rPr lang="en-US" dirty="0"/>
              <a:t>compare alternative models of the same data</a:t>
            </a:r>
          </a:p>
          <a:p>
            <a:pPr lvl="1"/>
            <a:r>
              <a:rPr lang="en-US" dirty="0"/>
              <a:t>Make statistical inferences about which model best represents the data, i.e. has the highest model evidence, through Bayesian Model Selection (calculate Bayes factor)</a:t>
            </a:r>
            <a:endParaRPr lang="en-GB" dirty="0"/>
          </a:p>
          <a:p>
            <a:endParaRPr lang="da-DK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78813E-006B-4C36-8556-F6F24034C33F}"/>
              </a:ext>
            </a:extLst>
          </p:cNvPr>
          <p:cNvGrpSpPr/>
          <p:nvPr/>
        </p:nvGrpSpPr>
        <p:grpSpPr>
          <a:xfrm>
            <a:off x="7485308" y="2724596"/>
            <a:ext cx="1880267" cy="1052273"/>
            <a:chOff x="8707821" y="2904226"/>
            <a:chExt cx="1880267" cy="1052273"/>
          </a:xfrm>
        </p:grpSpPr>
        <p:pic>
          <p:nvPicPr>
            <p:cNvPr id="5" name="Picture 4" descr="A picture containing food, chocolate, black, cake&#10;&#10;Description automatically generated">
              <a:extLst>
                <a:ext uri="{FF2B5EF4-FFF2-40B4-BE49-F238E27FC236}">
                  <a16:creationId xmlns:a16="http://schemas.microsoft.com/office/drawing/2014/main" id="{BDBE5D74-B6F8-4E07-A51A-81B04F866D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695" b="24934"/>
            <a:stretch/>
          </p:blipFill>
          <p:spPr>
            <a:xfrm>
              <a:off x="8707821" y="2904226"/>
              <a:ext cx="1880267" cy="1052273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02E5845-1DD8-4837-9407-B0236DDF97D0}"/>
                </a:ext>
              </a:extLst>
            </p:cNvPr>
            <p:cNvSpPr/>
            <p:nvPr/>
          </p:nvSpPr>
          <p:spPr>
            <a:xfrm>
              <a:off x="9104439" y="3461611"/>
              <a:ext cx="201272" cy="2012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AA3FBE9-E4AF-46FB-B3CF-C4159284FE64}"/>
                </a:ext>
              </a:extLst>
            </p:cNvPr>
            <p:cNvSpPr/>
            <p:nvPr/>
          </p:nvSpPr>
          <p:spPr>
            <a:xfrm>
              <a:off x="10007972" y="3427831"/>
              <a:ext cx="201272" cy="2012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8" name="Arrow: Curved Down 7">
              <a:extLst>
                <a:ext uri="{FF2B5EF4-FFF2-40B4-BE49-F238E27FC236}">
                  <a16:creationId xmlns:a16="http://schemas.microsoft.com/office/drawing/2014/main" id="{823A2EA7-1D5C-43B9-9F6F-E5F066CC0274}"/>
                </a:ext>
              </a:extLst>
            </p:cNvPr>
            <p:cNvSpPr/>
            <p:nvPr/>
          </p:nvSpPr>
          <p:spPr>
            <a:xfrm>
              <a:off x="9192567" y="3150130"/>
              <a:ext cx="978266" cy="271503"/>
            </a:xfrm>
            <a:prstGeom prst="curvedDownArrow">
              <a:avLst>
                <a:gd name="adj1" fmla="val 21671"/>
                <a:gd name="adj2" fmla="val 65102"/>
                <a:gd name="adj3" fmla="val 32149"/>
              </a:avLst>
            </a:prstGeom>
            <a:solidFill>
              <a:srgbClr val="00FF00"/>
            </a:solidFill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5E2A960-941C-40BD-A8D0-DA3CBD29EFDB}"/>
              </a:ext>
            </a:extLst>
          </p:cNvPr>
          <p:cNvGrpSpPr/>
          <p:nvPr/>
        </p:nvGrpSpPr>
        <p:grpSpPr>
          <a:xfrm>
            <a:off x="5024327" y="2760860"/>
            <a:ext cx="1880267" cy="1052273"/>
            <a:chOff x="8707821" y="2904226"/>
            <a:chExt cx="1880267" cy="1052273"/>
          </a:xfrm>
        </p:grpSpPr>
        <p:pic>
          <p:nvPicPr>
            <p:cNvPr id="12" name="Picture 11" descr="A picture containing food, chocolate, black, cake&#10;&#10;Description automatically generated">
              <a:extLst>
                <a:ext uri="{FF2B5EF4-FFF2-40B4-BE49-F238E27FC236}">
                  <a16:creationId xmlns:a16="http://schemas.microsoft.com/office/drawing/2014/main" id="{4D2F8D0A-D2E7-4710-8297-8C584987B1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695" b="24934"/>
            <a:stretch/>
          </p:blipFill>
          <p:spPr>
            <a:xfrm>
              <a:off x="8707821" y="2904226"/>
              <a:ext cx="1880267" cy="1052273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72B658E-2980-4613-A870-AAA46B2564D9}"/>
                </a:ext>
              </a:extLst>
            </p:cNvPr>
            <p:cNvSpPr/>
            <p:nvPr/>
          </p:nvSpPr>
          <p:spPr>
            <a:xfrm>
              <a:off x="9104439" y="3461611"/>
              <a:ext cx="201272" cy="2012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14812A4-AF48-471F-A8CF-DD816622FC87}"/>
                </a:ext>
              </a:extLst>
            </p:cNvPr>
            <p:cNvSpPr/>
            <p:nvPr/>
          </p:nvSpPr>
          <p:spPr>
            <a:xfrm>
              <a:off x="10007972" y="3427831"/>
              <a:ext cx="201272" cy="2012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8372E2C-5873-4670-B7DE-2BADB36E6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42514" y="3536517"/>
              <a:ext cx="608895" cy="22112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C3CC72E-0E0B-47BA-A4F1-4E8EDA4F819D}"/>
              </a:ext>
            </a:extLst>
          </p:cNvPr>
          <p:cNvSpPr txBox="1"/>
          <p:nvPr/>
        </p:nvSpPr>
        <p:spPr>
          <a:xfrm>
            <a:off x="5005430" y="2403667"/>
            <a:ext cx="1918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Functional</a:t>
            </a:r>
            <a:r>
              <a:rPr lang="en-US" sz="1400" dirty="0"/>
              <a:t> connectivity</a:t>
            </a:r>
            <a:endParaRPr lang="da-DK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330854-3A6C-4C0E-A4AC-8958848BB06E}"/>
              </a:ext>
            </a:extLst>
          </p:cNvPr>
          <p:cNvSpPr txBox="1"/>
          <p:nvPr/>
        </p:nvSpPr>
        <p:spPr>
          <a:xfrm>
            <a:off x="7500157" y="2409030"/>
            <a:ext cx="1918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Effective </a:t>
            </a:r>
            <a:r>
              <a:rPr lang="en-US" sz="1400" dirty="0"/>
              <a:t>connectivity</a:t>
            </a:r>
            <a:endParaRPr lang="da-DK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21EF5B-A56B-42F2-B929-D27D3B2EBD9E}"/>
              </a:ext>
            </a:extLst>
          </p:cNvPr>
          <p:cNvSpPr txBox="1"/>
          <p:nvPr/>
        </p:nvSpPr>
        <p:spPr>
          <a:xfrm>
            <a:off x="8785459" y="2820911"/>
            <a:ext cx="135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highlight>
                  <a:srgbClr val="00FF00"/>
                </a:highlight>
              </a:rPr>
              <a:t>Task modulated connection</a:t>
            </a:r>
            <a:endParaRPr lang="da-DK" sz="1200" dirty="0">
              <a:highlight>
                <a:srgbClr val="00FF00"/>
              </a:highligh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35A15D-D29F-4F79-BB3F-43D634A4A23F}"/>
              </a:ext>
            </a:extLst>
          </p:cNvPr>
          <p:cNvSpPr txBox="1"/>
          <p:nvPr/>
        </p:nvSpPr>
        <p:spPr>
          <a:xfrm>
            <a:off x="6525750" y="4424898"/>
            <a:ext cx="1800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en-GB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7797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004C36-03BA-4EF5-83DE-6A1378406E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93" t="33978" r="26291" b="45950"/>
          <a:stretch/>
        </p:blipFill>
        <p:spPr>
          <a:xfrm>
            <a:off x="1805415" y="2067232"/>
            <a:ext cx="8581169" cy="19566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F0BB25-F3C2-4283-A230-4B723560BEEE}"/>
              </a:ext>
            </a:extLst>
          </p:cNvPr>
          <p:cNvSpPr txBox="1"/>
          <p:nvPr/>
        </p:nvSpPr>
        <p:spPr>
          <a:xfrm>
            <a:off x="4090220" y="1140542"/>
            <a:ext cx="3097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Forward model: </a:t>
            </a:r>
            <a:r>
              <a:rPr lang="en-US" dirty="0">
                <a:solidFill>
                  <a:srgbClr val="FF0000"/>
                </a:solidFill>
              </a:rPr>
              <a:t>Predicting</a:t>
            </a:r>
            <a:r>
              <a:rPr lang="en-US" dirty="0"/>
              <a:t> measured activity</a:t>
            </a:r>
            <a:endParaRPr lang="da-D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744E9F-4F48-4E65-AA0D-D3823E3FA8F6}"/>
              </a:ext>
            </a:extLst>
          </p:cNvPr>
          <p:cNvSpPr txBox="1"/>
          <p:nvPr/>
        </p:nvSpPr>
        <p:spPr>
          <a:xfrm>
            <a:off x="4090220" y="4304210"/>
            <a:ext cx="3097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Inverse model: </a:t>
            </a:r>
            <a:r>
              <a:rPr lang="en-US" dirty="0">
                <a:solidFill>
                  <a:srgbClr val="FF0000"/>
                </a:solidFill>
              </a:rPr>
              <a:t>Inferring</a:t>
            </a:r>
            <a:r>
              <a:rPr lang="en-US" dirty="0"/>
              <a:t> neuronal parameters</a:t>
            </a:r>
            <a:endParaRPr lang="da-D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2BE8CB-B510-4C01-9EC5-8651FDE9BB3C}"/>
              </a:ext>
            </a:extLst>
          </p:cNvPr>
          <p:cNvSpPr txBox="1"/>
          <p:nvPr/>
        </p:nvSpPr>
        <p:spPr>
          <a:xfrm>
            <a:off x="10028903" y="6006740"/>
            <a:ext cx="2163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Stephan, </a:t>
            </a:r>
            <a:r>
              <a:rPr lang="en-GB" i="1" dirty="0"/>
              <a:t>et al</a:t>
            </a:r>
            <a:r>
              <a:rPr lang="en-GB" dirty="0"/>
              <a:t>. 2017</a:t>
            </a:r>
          </a:p>
        </p:txBody>
      </p:sp>
    </p:spTree>
    <p:extLst>
      <p:ext uri="{BB962C8B-B14F-4D97-AF65-F5344CB8AC3E}">
        <p14:creationId xmlns:p14="http://schemas.microsoft.com/office/powerpoint/2010/main" val="1968759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0184ED4-1ADC-429C-ABC5-4E06E69CDD86}"/>
              </a:ext>
            </a:extLst>
          </p:cNvPr>
          <p:cNvGrpSpPr/>
          <p:nvPr/>
        </p:nvGrpSpPr>
        <p:grpSpPr>
          <a:xfrm>
            <a:off x="408796" y="2519792"/>
            <a:ext cx="1458723" cy="1468850"/>
            <a:chOff x="279560" y="1648898"/>
            <a:chExt cx="1220679" cy="122915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D542E9B-C3EE-455A-B41C-940F673556A6}"/>
                </a:ext>
              </a:extLst>
            </p:cNvPr>
            <p:cNvSpPr/>
            <p:nvPr/>
          </p:nvSpPr>
          <p:spPr>
            <a:xfrm>
              <a:off x="1420340" y="2244416"/>
              <a:ext cx="79899" cy="19388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DE7392-F3DC-41C6-8483-518BF389515A}"/>
                </a:ext>
              </a:extLst>
            </p:cNvPr>
            <p:cNvSpPr/>
            <p:nvPr/>
          </p:nvSpPr>
          <p:spPr>
            <a:xfrm>
              <a:off x="279560" y="2244416"/>
              <a:ext cx="79899" cy="19388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BFE12F7C-B62F-4CE6-906C-7B4FABAB0304}"/>
                </a:ext>
              </a:extLst>
            </p:cNvPr>
            <p:cNvSpPr/>
            <p:nvPr/>
          </p:nvSpPr>
          <p:spPr>
            <a:xfrm>
              <a:off x="792986" y="1648898"/>
              <a:ext cx="210106" cy="133165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81B4D9C-7854-4E7F-A45B-A0D1C797B8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20000"/>
                      </a14:imgEffect>
                    </a14:imgLayer>
                  </a14:imgProps>
                </a:ext>
              </a:extLst>
            </a:blip>
            <a:srcRect l="86320" t="63527" r="823" b="11956"/>
            <a:stretch/>
          </p:blipFill>
          <p:spPr>
            <a:xfrm>
              <a:off x="337267" y="1772978"/>
              <a:ext cx="1095985" cy="1104864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B2321BC-1F7E-4CF6-9D69-3FC0048C276E}"/>
                </a:ext>
              </a:extLst>
            </p:cNvPr>
            <p:cNvSpPr/>
            <p:nvPr/>
          </p:nvSpPr>
          <p:spPr>
            <a:xfrm>
              <a:off x="337267" y="1773187"/>
              <a:ext cx="1104864" cy="110486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2" name="Picture 11" descr="Image result for button">
            <a:extLst>
              <a:ext uri="{FF2B5EF4-FFF2-40B4-BE49-F238E27FC236}">
                <a16:creationId xmlns:a16="http://schemas.microsoft.com/office/drawing/2014/main" id="{D28A3FB5-AB6D-4BF2-8835-6830C27FE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36" y="1769792"/>
            <a:ext cx="512324" cy="51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mage result for button">
            <a:extLst>
              <a:ext uri="{FF2B5EF4-FFF2-40B4-BE49-F238E27FC236}">
                <a16:creationId xmlns:a16="http://schemas.microsoft.com/office/drawing/2014/main" id="{4B0EE5D0-9ED0-43EF-8426-F6B498E94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003" y="1836467"/>
            <a:ext cx="378927" cy="37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8FBB606-77B1-481B-A948-7CE7F838E53E}"/>
              </a:ext>
            </a:extLst>
          </p:cNvPr>
          <p:cNvSpPr txBox="1"/>
          <p:nvPr/>
        </p:nvSpPr>
        <p:spPr>
          <a:xfrm>
            <a:off x="523234" y="1467135"/>
            <a:ext cx="378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</a:t>
            </a:r>
            <a:endParaRPr lang="da-DK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A963C9-27A3-4CE4-983F-63C690E0D370}"/>
              </a:ext>
            </a:extLst>
          </p:cNvPr>
          <p:cNvSpPr txBox="1"/>
          <p:nvPr/>
        </p:nvSpPr>
        <p:spPr>
          <a:xfrm>
            <a:off x="1355003" y="1467135"/>
            <a:ext cx="378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</a:t>
            </a:r>
            <a:endParaRPr lang="da-DK" dirty="0"/>
          </a:p>
        </p:txBody>
      </p:sp>
      <p:pic>
        <p:nvPicPr>
          <p:cNvPr id="16" name="Picture 15" descr="Related image">
            <a:extLst>
              <a:ext uri="{FF2B5EF4-FFF2-40B4-BE49-F238E27FC236}">
                <a16:creationId xmlns:a16="http://schemas.microsoft.com/office/drawing/2014/main" id="{9DC2ED5C-8B01-4054-BA3A-C90181370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273296" y="2016709"/>
            <a:ext cx="616650" cy="61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CE123B-84B3-4F30-86D2-D5A71393CB8E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1476421" y="2633232"/>
            <a:ext cx="1259222" cy="6935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621A20E-CBAA-4EBF-8B06-B1892717810E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1476421" y="3326758"/>
            <a:ext cx="1259223" cy="7155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2EAB0E2-F38B-41A6-8290-7607DB23CC36}"/>
              </a:ext>
            </a:extLst>
          </p:cNvPr>
          <p:cNvGrpSpPr/>
          <p:nvPr/>
        </p:nvGrpSpPr>
        <p:grpSpPr>
          <a:xfrm>
            <a:off x="2468087" y="2633232"/>
            <a:ext cx="2067590" cy="1663809"/>
            <a:chOff x="2468087" y="2633232"/>
            <a:chExt cx="2067590" cy="1663809"/>
          </a:xfrm>
        </p:grpSpPr>
        <p:grpSp>
          <p:nvGrpSpPr>
            <p:cNvPr id="18" name="50 Grupo">
              <a:extLst>
                <a:ext uri="{FF2B5EF4-FFF2-40B4-BE49-F238E27FC236}">
                  <a16:creationId xmlns:a16="http://schemas.microsoft.com/office/drawing/2014/main" id="{BB451319-3C52-4522-A9D7-BE35289A5A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087" y="2633232"/>
              <a:ext cx="2067590" cy="1663809"/>
              <a:chOff x="7856912" y="1018550"/>
              <a:chExt cx="935441" cy="933482"/>
            </a:xfrm>
          </p:grpSpPr>
          <p:sp>
            <p:nvSpPr>
              <p:cNvPr id="22" name="Line 247">
                <a:extLst>
                  <a:ext uri="{FF2B5EF4-FFF2-40B4-BE49-F238E27FC236}">
                    <a16:creationId xmlns:a16="http://schemas.microsoft.com/office/drawing/2014/main" id="{2A9EBCD7-A4BB-4E60-A7D4-416A475450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79553" y="1809125"/>
                <a:ext cx="8128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4" name="Line 250">
                <a:extLst>
                  <a:ext uri="{FF2B5EF4-FFF2-40B4-BE49-F238E27FC236}">
                    <a16:creationId xmlns:a16="http://schemas.microsoft.com/office/drawing/2014/main" id="{7BA8F0C9-63E9-4A5F-88F0-6862053079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79553" y="1386850"/>
                <a:ext cx="0" cy="476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6" name="Rectangle 254">
                <a:extLst>
                  <a:ext uri="{FF2B5EF4-FFF2-40B4-BE49-F238E27FC236}">
                    <a16:creationId xmlns:a16="http://schemas.microsoft.com/office/drawing/2014/main" id="{BC6EE375-F8B3-42A3-A3B1-C68F60840D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08140" y="1813888"/>
                <a:ext cx="29" cy="604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GB" sz="700" b="1">
                  <a:latin typeface="Calibri" pitchFamily="34" charset="0"/>
                </a:endParaRPr>
              </a:p>
            </p:txBody>
          </p:sp>
          <p:sp>
            <p:nvSpPr>
              <p:cNvPr id="28" name="Rectangle 257">
                <a:extLst>
                  <a:ext uri="{FF2B5EF4-FFF2-40B4-BE49-F238E27FC236}">
                    <a16:creationId xmlns:a16="http://schemas.microsoft.com/office/drawing/2014/main" id="{7F099304-3A50-4C2C-ADD4-13120024AC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33553" y="1813888"/>
                <a:ext cx="29" cy="604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GB" sz="700" b="1">
                  <a:latin typeface="Calibri" pitchFamily="34" charset="0"/>
                </a:endParaRPr>
              </a:p>
            </p:txBody>
          </p:sp>
          <p:sp>
            <p:nvSpPr>
              <p:cNvPr id="30" name="Rectangle 260">
                <a:extLst>
                  <a:ext uri="{FF2B5EF4-FFF2-40B4-BE49-F238E27FC236}">
                    <a16:creationId xmlns:a16="http://schemas.microsoft.com/office/drawing/2014/main" id="{40859018-1EF5-4E2C-8DAF-BFC1F81FD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70078" y="1813888"/>
                <a:ext cx="29" cy="604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GB" sz="700" b="1">
                  <a:latin typeface="Calibri" pitchFamily="34" charset="0"/>
                </a:endParaRPr>
              </a:p>
            </p:txBody>
          </p:sp>
          <p:sp>
            <p:nvSpPr>
              <p:cNvPr id="35" name="Rectangle 269">
                <a:extLst>
                  <a:ext uri="{FF2B5EF4-FFF2-40B4-BE49-F238E27FC236}">
                    <a16:creationId xmlns:a16="http://schemas.microsoft.com/office/drawing/2014/main" id="{E49EC008-589B-4E94-A6B4-C90F24A4D9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76478" y="1813888"/>
                <a:ext cx="29" cy="604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GB" sz="700" b="1">
                  <a:latin typeface="Calibri" pitchFamily="34" charset="0"/>
                </a:endParaRPr>
              </a:p>
            </p:txBody>
          </p:sp>
          <p:sp>
            <p:nvSpPr>
              <p:cNvPr id="36" name="Rectangle 290">
                <a:extLst>
                  <a:ext uri="{FF2B5EF4-FFF2-40B4-BE49-F238E27FC236}">
                    <a16:creationId xmlns:a16="http://schemas.microsoft.com/office/drawing/2014/main" id="{1E45BC3E-6FB8-426A-9CDE-6FAA6804C8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5103" y="1372563"/>
                <a:ext cx="29" cy="604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GB" sz="700" b="1">
                  <a:latin typeface="Calibri" pitchFamily="34" charset="0"/>
                </a:endParaRPr>
              </a:p>
            </p:txBody>
          </p:sp>
          <p:sp>
            <p:nvSpPr>
              <p:cNvPr id="37" name="Line 293">
                <a:extLst>
                  <a:ext uri="{FF2B5EF4-FFF2-40B4-BE49-F238E27FC236}">
                    <a16:creationId xmlns:a16="http://schemas.microsoft.com/office/drawing/2014/main" id="{E5B12617-336C-438E-93D4-637856EFED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977963" y="1018550"/>
                <a:ext cx="0" cy="7905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" name="TextBox 360">
                <a:extLst>
                  <a:ext uri="{FF2B5EF4-FFF2-40B4-BE49-F238E27FC236}">
                    <a16:creationId xmlns:a16="http://schemas.microsoft.com/office/drawing/2014/main" id="{BFF20ACC-6D2E-4A80-913C-4BBCD8B0664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98963" y="1796621"/>
                <a:ext cx="370747" cy="155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GB" sz="1200" b="1" dirty="0">
                    <a:latin typeface="Calibri" pitchFamily="34" charset="0"/>
                  </a:rPr>
                  <a:t>Time (ms)</a:t>
                </a:r>
              </a:p>
            </p:txBody>
          </p:sp>
          <p:sp>
            <p:nvSpPr>
              <p:cNvPr id="39" name="TextBox 365">
                <a:extLst>
                  <a:ext uri="{FF2B5EF4-FFF2-40B4-BE49-F238E27FC236}">
                    <a16:creationId xmlns:a16="http://schemas.microsoft.com/office/drawing/2014/main" id="{556C88B1-6AFE-430B-8A73-88476F982DC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6200000">
                <a:off x="7571879" y="1366716"/>
                <a:ext cx="695390" cy="1253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GB" sz="1200" b="1" dirty="0">
                    <a:latin typeface="Calibri" pitchFamily="34" charset="0"/>
                  </a:rPr>
                  <a:t>  Amplitude (</a:t>
                </a:r>
                <a:r>
                  <a:rPr lang="en-GB" sz="1200" b="1" dirty="0" err="1">
                    <a:latin typeface="Calibri" pitchFamily="34" charset="0"/>
                  </a:rPr>
                  <a:t>μV</a:t>
                </a:r>
                <a:r>
                  <a:rPr lang="en-GB" sz="1200" b="1" dirty="0">
                    <a:latin typeface="Calibri" pitchFamily="34" charset="0"/>
                  </a:rPr>
                  <a:t>)</a:t>
                </a:r>
              </a:p>
            </p:txBody>
          </p:sp>
        </p:grpSp>
        <p:sp>
          <p:nvSpPr>
            <p:cNvPr id="48" name="Freeform 117">
              <a:extLst>
                <a:ext uri="{FF2B5EF4-FFF2-40B4-BE49-F238E27FC236}">
                  <a16:creationId xmlns:a16="http://schemas.microsoft.com/office/drawing/2014/main" id="{A3C95B99-4215-45CF-9A06-C727B92E6B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6259" y="2942427"/>
              <a:ext cx="1735547" cy="1051270"/>
            </a:xfrm>
            <a:custGeom>
              <a:avLst/>
              <a:gdLst>
                <a:gd name="T0" fmla="*/ 10 w 2611"/>
                <a:gd name="T1" fmla="*/ 795 h 1767"/>
                <a:gd name="T2" fmla="*/ 56 w 2611"/>
                <a:gd name="T3" fmla="*/ 821 h 1767"/>
                <a:gd name="T4" fmla="*/ 102 w 2611"/>
                <a:gd name="T5" fmla="*/ 830 h 1767"/>
                <a:gd name="T6" fmla="*/ 148 w 2611"/>
                <a:gd name="T7" fmla="*/ 832 h 1767"/>
                <a:gd name="T8" fmla="*/ 194 w 2611"/>
                <a:gd name="T9" fmla="*/ 846 h 1767"/>
                <a:gd name="T10" fmla="*/ 240 w 2611"/>
                <a:gd name="T11" fmla="*/ 863 h 1767"/>
                <a:gd name="T12" fmla="*/ 286 w 2611"/>
                <a:gd name="T13" fmla="*/ 874 h 1767"/>
                <a:gd name="T14" fmla="*/ 332 w 2611"/>
                <a:gd name="T15" fmla="*/ 881 h 1767"/>
                <a:gd name="T16" fmla="*/ 378 w 2611"/>
                <a:gd name="T17" fmla="*/ 870 h 1767"/>
                <a:gd name="T18" fmla="*/ 425 w 2611"/>
                <a:gd name="T19" fmla="*/ 786 h 1767"/>
                <a:gd name="T20" fmla="*/ 471 w 2611"/>
                <a:gd name="T21" fmla="*/ 589 h 1767"/>
                <a:gd name="T22" fmla="*/ 517 w 2611"/>
                <a:gd name="T23" fmla="*/ 325 h 1767"/>
                <a:gd name="T24" fmla="*/ 563 w 2611"/>
                <a:gd name="T25" fmla="*/ 110 h 1767"/>
                <a:gd name="T26" fmla="*/ 609 w 2611"/>
                <a:gd name="T27" fmla="*/ 10 h 1767"/>
                <a:gd name="T28" fmla="*/ 655 w 2611"/>
                <a:gd name="T29" fmla="*/ 12 h 1767"/>
                <a:gd name="T30" fmla="*/ 701 w 2611"/>
                <a:gd name="T31" fmla="*/ 107 h 1767"/>
                <a:gd name="T32" fmla="*/ 747 w 2611"/>
                <a:gd name="T33" fmla="*/ 311 h 1767"/>
                <a:gd name="T34" fmla="*/ 793 w 2611"/>
                <a:gd name="T35" fmla="*/ 610 h 1767"/>
                <a:gd name="T36" fmla="*/ 839 w 2611"/>
                <a:gd name="T37" fmla="*/ 954 h 1767"/>
                <a:gd name="T38" fmla="*/ 885 w 2611"/>
                <a:gd name="T39" fmla="*/ 1295 h 1767"/>
                <a:gd name="T40" fmla="*/ 931 w 2611"/>
                <a:gd name="T41" fmla="*/ 1580 h 1767"/>
                <a:gd name="T42" fmla="*/ 977 w 2611"/>
                <a:gd name="T43" fmla="*/ 1742 h 1767"/>
                <a:gd name="T44" fmla="*/ 1023 w 2611"/>
                <a:gd name="T45" fmla="*/ 1758 h 1767"/>
                <a:gd name="T46" fmla="*/ 1069 w 2611"/>
                <a:gd name="T47" fmla="*/ 1674 h 1767"/>
                <a:gd name="T48" fmla="*/ 1116 w 2611"/>
                <a:gd name="T49" fmla="*/ 1538 h 1767"/>
                <a:gd name="T50" fmla="*/ 1162 w 2611"/>
                <a:gd name="T51" fmla="*/ 1364 h 1767"/>
                <a:gd name="T52" fmla="*/ 1208 w 2611"/>
                <a:gd name="T53" fmla="*/ 1149 h 1767"/>
                <a:gd name="T54" fmla="*/ 1254 w 2611"/>
                <a:gd name="T55" fmla="*/ 913 h 1767"/>
                <a:gd name="T56" fmla="*/ 1300 w 2611"/>
                <a:gd name="T57" fmla="*/ 713 h 1767"/>
                <a:gd name="T58" fmla="*/ 1346 w 2611"/>
                <a:gd name="T59" fmla="*/ 592 h 1767"/>
                <a:gd name="T60" fmla="*/ 1392 w 2611"/>
                <a:gd name="T61" fmla="*/ 528 h 1767"/>
                <a:gd name="T62" fmla="*/ 1438 w 2611"/>
                <a:gd name="T63" fmla="*/ 473 h 1767"/>
                <a:gd name="T64" fmla="*/ 1484 w 2611"/>
                <a:gd name="T65" fmla="*/ 419 h 1767"/>
                <a:gd name="T66" fmla="*/ 1530 w 2611"/>
                <a:gd name="T67" fmla="*/ 391 h 1767"/>
                <a:gd name="T68" fmla="*/ 1576 w 2611"/>
                <a:gd name="T69" fmla="*/ 393 h 1767"/>
                <a:gd name="T70" fmla="*/ 1622 w 2611"/>
                <a:gd name="T71" fmla="*/ 390 h 1767"/>
                <a:gd name="T72" fmla="*/ 1668 w 2611"/>
                <a:gd name="T73" fmla="*/ 359 h 1767"/>
                <a:gd name="T74" fmla="*/ 1714 w 2611"/>
                <a:gd name="T75" fmla="*/ 310 h 1767"/>
                <a:gd name="T76" fmla="*/ 1761 w 2611"/>
                <a:gd name="T77" fmla="*/ 261 h 1767"/>
                <a:gd name="T78" fmla="*/ 1807 w 2611"/>
                <a:gd name="T79" fmla="*/ 218 h 1767"/>
                <a:gd name="T80" fmla="*/ 1853 w 2611"/>
                <a:gd name="T81" fmla="*/ 198 h 1767"/>
                <a:gd name="T82" fmla="*/ 1899 w 2611"/>
                <a:gd name="T83" fmla="*/ 224 h 1767"/>
                <a:gd name="T84" fmla="*/ 1945 w 2611"/>
                <a:gd name="T85" fmla="*/ 279 h 1767"/>
                <a:gd name="T86" fmla="*/ 1991 w 2611"/>
                <a:gd name="T87" fmla="*/ 332 h 1767"/>
                <a:gd name="T88" fmla="*/ 2037 w 2611"/>
                <a:gd name="T89" fmla="*/ 394 h 1767"/>
                <a:gd name="T90" fmla="*/ 2083 w 2611"/>
                <a:gd name="T91" fmla="*/ 504 h 1767"/>
                <a:gd name="T92" fmla="*/ 2129 w 2611"/>
                <a:gd name="T93" fmla="*/ 651 h 1767"/>
                <a:gd name="T94" fmla="*/ 2175 w 2611"/>
                <a:gd name="T95" fmla="*/ 769 h 1767"/>
                <a:gd name="T96" fmla="*/ 2221 w 2611"/>
                <a:gd name="T97" fmla="*/ 827 h 1767"/>
                <a:gd name="T98" fmla="*/ 2267 w 2611"/>
                <a:gd name="T99" fmla="*/ 869 h 1767"/>
                <a:gd name="T100" fmla="*/ 2313 w 2611"/>
                <a:gd name="T101" fmla="*/ 931 h 1767"/>
                <a:gd name="T102" fmla="*/ 2359 w 2611"/>
                <a:gd name="T103" fmla="*/ 996 h 1767"/>
                <a:gd name="T104" fmla="*/ 2405 w 2611"/>
                <a:gd name="T105" fmla="*/ 1044 h 1767"/>
                <a:gd name="T106" fmla="*/ 2452 w 2611"/>
                <a:gd name="T107" fmla="*/ 1074 h 1767"/>
                <a:gd name="T108" fmla="*/ 2498 w 2611"/>
                <a:gd name="T109" fmla="*/ 1085 h 1767"/>
                <a:gd name="T110" fmla="*/ 2544 w 2611"/>
                <a:gd name="T111" fmla="*/ 1084 h 1767"/>
                <a:gd name="T112" fmla="*/ 2590 w 2611"/>
                <a:gd name="T113" fmla="*/ 1088 h 1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611" h="1767">
                  <a:moveTo>
                    <a:pt x="0" y="790"/>
                  </a:moveTo>
                  <a:lnTo>
                    <a:pt x="10" y="795"/>
                  </a:lnTo>
                  <a:lnTo>
                    <a:pt x="33" y="809"/>
                  </a:lnTo>
                  <a:lnTo>
                    <a:pt x="56" y="821"/>
                  </a:lnTo>
                  <a:lnTo>
                    <a:pt x="79" y="828"/>
                  </a:lnTo>
                  <a:lnTo>
                    <a:pt x="102" y="830"/>
                  </a:lnTo>
                  <a:lnTo>
                    <a:pt x="125" y="830"/>
                  </a:lnTo>
                  <a:lnTo>
                    <a:pt x="148" y="832"/>
                  </a:lnTo>
                  <a:lnTo>
                    <a:pt x="171" y="837"/>
                  </a:lnTo>
                  <a:lnTo>
                    <a:pt x="194" y="846"/>
                  </a:lnTo>
                  <a:lnTo>
                    <a:pt x="217" y="855"/>
                  </a:lnTo>
                  <a:lnTo>
                    <a:pt x="240" y="863"/>
                  </a:lnTo>
                  <a:lnTo>
                    <a:pt x="263" y="869"/>
                  </a:lnTo>
                  <a:lnTo>
                    <a:pt x="286" y="874"/>
                  </a:lnTo>
                  <a:lnTo>
                    <a:pt x="309" y="878"/>
                  </a:lnTo>
                  <a:lnTo>
                    <a:pt x="332" y="881"/>
                  </a:lnTo>
                  <a:lnTo>
                    <a:pt x="356" y="880"/>
                  </a:lnTo>
                  <a:lnTo>
                    <a:pt x="378" y="870"/>
                  </a:lnTo>
                  <a:lnTo>
                    <a:pt x="402" y="841"/>
                  </a:lnTo>
                  <a:lnTo>
                    <a:pt x="425" y="786"/>
                  </a:lnTo>
                  <a:lnTo>
                    <a:pt x="447" y="701"/>
                  </a:lnTo>
                  <a:lnTo>
                    <a:pt x="471" y="589"/>
                  </a:lnTo>
                  <a:lnTo>
                    <a:pt x="494" y="459"/>
                  </a:lnTo>
                  <a:lnTo>
                    <a:pt x="517" y="325"/>
                  </a:lnTo>
                  <a:lnTo>
                    <a:pt x="540" y="205"/>
                  </a:lnTo>
                  <a:lnTo>
                    <a:pt x="563" y="110"/>
                  </a:lnTo>
                  <a:lnTo>
                    <a:pt x="586" y="45"/>
                  </a:lnTo>
                  <a:lnTo>
                    <a:pt x="609" y="10"/>
                  </a:lnTo>
                  <a:lnTo>
                    <a:pt x="632" y="0"/>
                  </a:lnTo>
                  <a:lnTo>
                    <a:pt x="655" y="12"/>
                  </a:lnTo>
                  <a:lnTo>
                    <a:pt x="678" y="47"/>
                  </a:lnTo>
                  <a:lnTo>
                    <a:pt x="701" y="107"/>
                  </a:lnTo>
                  <a:lnTo>
                    <a:pt x="724" y="195"/>
                  </a:lnTo>
                  <a:lnTo>
                    <a:pt x="747" y="311"/>
                  </a:lnTo>
                  <a:lnTo>
                    <a:pt x="770" y="452"/>
                  </a:lnTo>
                  <a:lnTo>
                    <a:pt x="793" y="610"/>
                  </a:lnTo>
                  <a:lnTo>
                    <a:pt x="816" y="780"/>
                  </a:lnTo>
                  <a:lnTo>
                    <a:pt x="839" y="954"/>
                  </a:lnTo>
                  <a:lnTo>
                    <a:pt x="862" y="1127"/>
                  </a:lnTo>
                  <a:lnTo>
                    <a:pt x="885" y="1295"/>
                  </a:lnTo>
                  <a:lnTo>
                    <a:pt x="908" y="1449"/>
                  </a:lnTo>
                  <a:lnTo>
                    <a:pt x="931" y="1580"/>
                  </a:lnTo>
                  <a:lnTo>
                    <a:pt x="954" y="1679"/>
                  </a:lnTo>
                  <a:lnTo>
                    <a:pt x="977" y="1742"/>
                  </a:lnTo>
                  <a:lnTo>
                    <a:pt x="1000" y="1767"/>
                  </a:lnTo>
                  <a:lnTo>
                    <a:pt x="1023" y="1758"/>
                  </a:lnTo>
                  <a:lnTo>
                    <a:pt x="1047" y="1725"/>
                  </a:lnTo>
                  <a:lnTo>
                    <a:pt x="1069" y="1674"/>
                  </a:lnTo>
                  <a:lnTo>
                    <a:pt x="1093" y="1611"/>
                  </a:lnTo>
                  <a:lnTo>
                    <a:pt x="1116" y="1538"/>
                  </a:lnTo>
                  <a:lnTo>
                    <a:pt x="1138" y="1456"/>
                  </a:lnTo>
                  <a:lnTo>
                    <a:pt x="1162" y="1364"/>
                  </a:lnTo>
                  <a:lnTo>
                    <a:pt x="1185" y="1261"/>
                  </a:lnTo>
                  <a:lnTo>
                    <a:pt x="1208" y="1149"/>
                  </a:lnTo>
                  <a:lnTo>
                    <a:pt x="1231" y="1031"/>
                  </a:lnTo>
                  <a:lnTo>
                    <a:pt x="1254" y="913"/>
                  </a:lnTo>
                  <a:lnTo>
                    <a:pt x="1277" y="805"/>
                  </a:lnTo>
                  <a:lnTo>
                    <a:pt x="1300" y="713"/>
                  </a:lnTo>
                  <a:lnTo>
                    <a:pt x="1323" y="643"/>
                  </a:lnTo>
                  <a:lnTo>
                    <a:pt x="1346" y="592"/>
                  </a:lnTo>
                  <a:lnTo>
                    <a:pt x="1369" y="557"/>
                  </a:lnTo>
                  <a:lnTo>
                    <a:pt x="1392" y="528"/>
                  </a:lnTo>
                  <a:lnTo>
                    <a:pt x="1415" y="501"/>
                  </a:lnTo>
                  <a:lnTo>
                    <a:pt x="1438" y="473"/>
                  </a:lnTo>
                  <a:lnTo>
                    <a:pt x="1461" y="444"/>
                  </a:lnTo>
                  <a:lnTo>
                    <a:pt x="1484" y="419"/>
                  </a:lnTo>
                  <a:lnTo>
                    <a:pt x="1507" y="400"/>
                  </a:lnTo>
                  <a:lnTo>
                    <a:pt x="1530" y="391"/>
                  </a:lnTo>
                  <a:lnTo>
                    <a:pt x="1553" y="390"/>
                  </a:lnTo>
                  <a:lnTo>
                    <a:pt x="1576" y="393"/>
                  </a:lnTo>
                  <a:lnTo>
                    <a:pt x="1599" y="394"/>
                  </a:lnTo>
                  <a:lnTo>
                    <a:pt x="1622" y="390"/>
                  </a:lnTo>
                  <a:lnTo>
                    <a:pt x="1645" y="378"/>
                  </a:lnTo>
                  <a:lnTo>
                    <a:pt x="1668" y="359"/>
                  </a:lnTo>
                  <a:lnTo>
                    <a:pt x="1692" y="335"/>
                  </a:lnTo>
                  <a:lnTo>
                    <a:pt x="1714" y="310"/>
                  </a:lnTo>
                  <a:lnTo>
                    <a:pt x="1738" y="285"/>
                  </a:lnTo>
                  <a:lnTo>
                    <a:pt x="1761" y="261"/>
                  </a:lnTo>
                  <a:lnTo>
                    <a:pt x="1783" y="238"/>
                  </a:lnTo>
                  <a:lnTo>
                    <a:pt x="1807" y="218"/>
                  </a:lnTo>
                  <a:lnTo>
                    <a:pt x="1830" y="203"/>
                  </a:lnTo>
                  <a:lnTo>
                    <a:pt x="1853" y="198"/>
                  </a:lnTo>
                  <a:lnTo>
                    <a:pt x="1876" y="205"/>
                  </a:lnTo>
                  <a:lnTo>
                    <a:pt x="1899" y="224"/>
                  </a:lnTo>
                  <a:lnTo>
                    <a:pt x="1922" y="250"/>
                  </a:lnTo>
                  <a:lnTo>
                    <a:pt x="1945" y="279"/>
                  </a:lnTo>
                  <a:lnTo>
                    <a:pt x="1968" y="307"/>
                  </a:lnTo>
                  <a:lnTo>
                    <a:pt x="1991" y="332"/>
                  </a:lnTo>
                  <a:lnTo>
                    <a:pt x="2014" y="359"/>
                  </a:lnTo>
                  <a:lnTo>
                    <a:pt x="2037" y="394"/>
                  </a:lnTo>
                  <a:lnTo>
                    <a:pt x="2060" y="442"/>
                  </a:lnTo>
                  <a:lnTo>
                    <a:pt x="2083" y="504"/>
                  </a:lnTo>
                  <a:lnTo>
                    <a:pt x="2106" y="576"/>
                  </a:lnTo>
                  <a:lnTo>
                    <a:pt x="2129" y="651"/>
                  </a:lnTo>
                  <a:lnTo>
                    <a:pt x="2152" y="717"/>
                  </a:lnTo>
                  <a:lnTo>
                    <a:pt x="2175" y="769"/>
                  </a:lnTo>
                  <a:lnTo>
                    <a:pt x="2198" y="803"/>
                  </a:lnTo>
                  <a:lnTo>
                    <a:pt x="2221" y="827"/>
                  </a:lnTo>
                  <a:lnTo>
                    <a:pt x="2244" y="846"/>
                  </a:lnTo>
                  <a:lnTo>
                    <a:pt x="2267" y="869"/>
                  </a:lnTo>
                  <a:lnTo>
                    <a:pt x="2290" y="898"/>
                  </a:lnTo>
                  <a:lnTo>
                    <a:pt x="2313" y="931"/>
                  </a:lnTo>
                  <a:lnTo>
                    <a:pt x="2336" y="965"/>
                  </a:lnTo>
                  <a:lnTo>
                    <a:pt x="2359" y="996"/>
                  </a:lnTo>
                  <a:lnTo>
                    <a:pt x="2383" y="1022"/>
                  </a:lnTo>
                  <a:lnTo>
                    <a:pt x="2405" y="1044"/>
                  </a:lnTo>
                  <a:lnTo>
                    <a:pt x="2429" y="1061"/>
                  </a:lnTo>
                  <a:lnTo>
                    <a:pt x="2452" y="1074"/>
                  </a:lnTo>
                  <a:lnTo>
                    <a:pt x="2474" y="1082"/>
                  </a:lnTo>
                  <a:lnTo>
                    <a:pt x="2498" y="1085"/>
                  </a:lnTo>
                  <a:lnTo>
                    <a:pt x="2521" y="1085"/>
                  </a:lnTo>
                  <a:lnTo>
                    <a:pt x="2544" y="1084"/>
                  </a:lnTo>
                  <a:lnTo>
                    <a:pt x="2567" y="1086"/>
                  </a:lnTo>
                  <a:lnTo>
                    <a:pt x="2590" y="1088"/>
                  </a:lnTo>
                  <a:lnTo>
                    <a:pt x="2611" y="1087"/>
                  </a:lnTo>
                </a:path>
              </a:pathLst>
            </a:custGeom>
            <a:noFill/>
            <a:ln w="28575" cap="flat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118">
              <a:extLst>
                <a:ext uri="{FF2B5EF4-FFF2-40B4-BE49-F238E27FC236}">
                  <a16:creationId xmlns:a16="http://schemas.microsoft.com/office/drawing/2014/main" id="{6BF1CA9B-EABC-4BAE-BA3A-B439E4A32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6259" y="2785208"/>
              <a:ext cx="1735547" cy="1150030"/>
            </a:xfrm>
            <a:custGeom>
              <a:avLst/>
              <a:gdLst>
                <a:gd name="T0" fmla="*/ 10 w 2611"/>
                <a:gd name="T1" fmla="*/ 946 h 1933"/>
                <a:gd name="T2" fmla="*/ 56 w 2611"/>
                <a:gd name="T3" fmla="*/ 943 h 1933"/>
                <a:gd name="T4" fmla="*/ 102 w 2611"/>
                <a:gd name="T5" fmla="*/ 979 h 1933"/>
                <a:gd name="T6" fmla="*/ 148 w 2611"/>
                <a:gd name="T7" fmla="*/ 1015 h 1933"/>
                <a:gd name="T8" fmla="*/ 194 w 2611"/>
                <a:gd name="T9" fmla="*/ 1032 h 1933"/>
                <a:gd name="T10" fmla="*/ 240 w 2611"/>
                <a:gd name="T11" fmla="*/ 1033 h 1933"/>
                <a:gd name="T12" fmla="*/ 286 w 2611"/>
                <a:gd name="T13" fmla="*/ 1041 h 1933"/>
                <a:gd name="T14" fmla="*/ 332 w 2611"/>
                <a:gd name="T15" fmla="*/ 1078 h 1933"/>
                <a:gd name="T16" fmla="*/ 378 w 2611"/>
                <a:gd name="T17" fmla="*/ 1122 h 1933"/>
                <a:gd name="T18" fmla="*/ 425 w 2611"/>
                <a:gd name="T19" fmla="*/ 1070 h 1933"/>
                <a:gd name="T20" fmla="*/ 471 w 2611"/>
                <a:gd name="T21" fmla="*/ 826 h 1933"/>
                <a:gd name="T22" fmla="*/ 517 w 2611"/>
                <a:gd name="T23" fmla="*/ 444 h 1933"/>
                <a:gd name="T24" fmla="*/ 563 w 2611"/>
                <a:gd name="T25" fmla="*/ 109 h 1933"/>
                <a:gd name="T26" fmla="*/ 609 w 2611"/>
                <a:gd name="T27" fmla="*/ 0 h 1933"/>
                <a:gd name="T28" fmla="*/ 655 w 2611"/>
                <a:gd name="T29" fmla="*/ 143 h 1933"/>
                <a:gd name="T30" fmla="*/ 701 w 2611"/>
                <a:gd name="T31" fmla="*/ 426 h 1933"/>
                <a:gd name="T32" fmla="*/ 747 w 2611"/>
                <a:gd name="T33" fmla="*/ 733 h 1933"/>
                <a:gd name="T34" fmla="*/ 793 w 2611"/>
                <a:gd name="T35" fmla="*/ 1030 h 1933"/>
                <a:gd name="T36" fmla="*/ 839 w 2611"/>
                <a:gd name="T37" fmla="*/ 1320 h 1933"/>
                <a:gd name="T38" fmla="*/ 885 w 2611"/>
                <a:gd name="T39" fmla="*/ 1586 h 1933"/>
                <a:gd name="T40" fmla="*/ 931 w 2611"/>
                <a:gd name="T41" fmla="*/ 1791 h 1933"/>
                <a:gd name="T42" fmla="*/ 977 w 2611"/>
                <a:gd name="T43" fmla="*/ 1905 h 1933"/>
                <a:gd name="T44" fmla="*/ 1023 w 2611"/>
                <a:gd name="T45" fmla="*/ 1933 h 1933"/>
                <a:gd name="T46" fmla="*/ 1069 w 2611"/>
                <a:gd name="T47" fmla="*/ 1898 h 1933"/>
                <a:gd name="T48" fmla="*/ 1116 w 2611"/>
                <a:gd name="T49" fmla="*/ 1808 h 1933"/>
                <a:gd name="T50" fmla="*/ 1162 w 2611"/>
                <a:gd name="T51" fmla="*/ 1665 h 1933"/>
                <a:gd name="T52" fmla="*/ 1208 w 2611"/>
                <a:gd name="T53" fmla="*/ 1494 h 1933"/>
                <a:gd name="T54" fmla="*/ 1254 w 2611"/>
                <a:gd name="T55" fmla="*/ 1316 h 1933"/>
                <a:gd name="T56" fmla="*/ 1300 w 2611"/>
                <a:gd name="T57" fmla="*/ 1134 h 1933"/>
                <a:gd name="T58" fmla="*/ 1346 w 2611"/>
                <a:gd name="T59" fmla="*/ 970 h 1933"/>
                <a:gd name="T60" fmla="*/ 1392 w 2611"/>
                <a:gd name="T61" fmla="*/ 876 h 1933"/>
                <a:gd name="T62" fmla="*/ 1438 w 2611"/>
                <a:gd name="T63" fmla="*/ 858 h 1933"/>
                <a:gd name="T64" fmla="*/ 1484 w 2611"/>
                <a:gd name="T65" fmla="*/ 846 h 1933"/>
                <a:gd name="T66" fmla="*/ 1530 w 2611"/>
                <a:gd name="T67" fmla="*/ 786 h 1933"/>
                <a:gd name="T68" fmla="*/ 1576 w 2611"/>
                <a:gd name="T69" fmla="*/ 706 h 1933"/>
                <a:gd name="T70" fmla="*/ 1622 w 2611"/>
                <a:gd name="T71" fmla="*/ 646 h 1933"/>
                <a:gd name="T72" fmla="*/ 1668 w 2611"/>
                <a:gd name="T73" fmla="*/ 600 h 1933"/>
                <a:gd name="T74" fmla="*/ 1714 w 2611"/>
                <a:gd name="T75" fmla="*/ 557 h 1933"/>
                <a:gd name="T76" fmla="*/ 1761 w 2611"/>
                <a:gd name="T77" fmla="*/ 529 h 1933"/>
                <a:gd name="T78" fmla="*/ 1807 w 2611"/>
                <a:gd name="T79" fmla="*/ 521 h 1933"/>
                <a:gd name="T80" fmla="*/ 1853 w 2611"/>
                <a:gd name="T81" fmla="*/ 517 h 1933"/>
                <a:gd name="T82" fmla="*/ 1899 w 2611"/>
                <a:gd name="T83" fmla="*/ 511 h 1933"/>
                <a:gd name="T84" fmla="*/ 1945 w 2611"/>
                <a:gd name="T85" fmla="*/ 534 h 1933"/>
                <a:gd name="T86" fmla="*/ 1991 w 2611"/>
                <a:gd name="T87" fmla="*/ 610 h 1933"/>
                <a:gd name="T88" fmla="*/ 2037 w 2611"/>
                <a:gd name="T89" fmla="*/ 710 h 1933"/>
                <a:gd name="T90" fmla="*/ 2083 w 2611"/>
                <a:gd name="T91" fmla="*/ 791 h 1933"/>
                <a:gd name="T92" fmla="*/ 2129 w 2611"/>
                <a:gd name="T93" fmla="*/ 869 h 1933"/>
                <a:gd name="T94" fmla="*/ 2175 w 2611"/>
                <a:gd name="T95" fmla="*/ 974 h 1933"/>
                <a:gd name="T96" fmla="*/ 2221 w 2611"/>
                <a:gd name="T97" fmla="*/ 1073 h 1933"/>
                <a:gd name="T98" fmla="*/ 2267 w 2611"/>
                <a:gd name="T99" fmla="*/ 1110 h 1933"/>
                <a:gd name="T100" fmla="*/ 2313 w 2611"/>
                <a:gd name="T101" fmla="*/ 1102 h 1933"/>
                <a:gd name="T102" fmla="*/ 2359 w 2611"/>
                <a:gd name="T103" fmla="*/ 1116 h 1933"/>
                <a:gd name="T104" fmla="*/ 2405 w 2611"/>
                <a:gd name="T105" fmla="*/ 1169 h 1933"/>
                <a:gd name="T106" fmla="*/ 2452 w 2611"/>
                <a:gd name="T107" fmla="*/ 1227 h 1933"/>
                <a:gd name="T108" fmla="*/ 2498 w 2611"/>
                <a:gd name="T109" fmla="*/ 1258 h 1933"/>
                <a:gd name="T110" fmla="*/ 2544 w 2611"/>
                <a:gd name="T111" fmla="*/ 1258 h 1933"/>
                <a:gd name="T112" fmla="*/ 2590 w 2611"/>
                <a:gd name="T113" fmla="*/ 125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611" h="1933">
                  <a:moveTo>
                    <a:pt x="0" y="955"/>
                  </a:moveTo>
                  <a:lnTo>
                    <a:pt x="10" y="946"/>
                  </a:lnTo>
                  <a:lnTo>
                    <a:pt x="33" y="938"/>
                  </a:lnTo>
                  <a:lnTo>
                    <a:pt x="56" y="943"/>
                  </a:lnTo>
                  <a:lnTo>
                    <a:pt x="79" y="958"/>
                  </a:lnTo>
                  <a:lnTo>
                    <a:pt x="102" y="979"/>
                  </a:lnTo>
                  <a:lnTo>
                    <a:pt x="125" y="998"/>
                  </a:lnTo>
                  <a:lnTo>
                    <a:pt x="148" y="1015"/>
                  </a:lnTo>
                  <a:lnTo>
                    <a:pt x="171" y="1026"/>
                  </a:lnTo>
                  <a:lnTo>
                    <a:pt x="194" y="1032"/>
                  </a:lnTo>
                  <a:lnTo>
                    <a:pt x="217" y="1033"/>
                  </a:lnTo>
                  <a:lnTo>
                    <a:pt x="240" y="1033"/>
                  </a:lnTo>
                  <a:lnTo>
                    <a:pt x="263" y="1035"/>
                  </a:lnTo>
                  <a:lnTo>
                    <a:pt x="286" y="1041"/>
                  </a:lnTo>
                  <a:lnTo>
                    <a:pt x="309" y="1055"/>
                  </a:lnTo>
                  <a:lnTo>
                    <a:pt x="332" y="1078"/>
                  </a:lnTo>
                  <a:lnTo>
                    <a:pt x="356" y="1104"/>
                  </a:lnTo>
                  <a:lnTo>
                    <a:pt x="378" y="1122"/>
                  </a:lnTo>
                  <a:lnTo>
                    <a:pt x="402" y="1116"/>
                  </a:lnTo>
                  <a:lnTo>
                    <a:pt x="425" y="1070"/>
                  </a:lnTo>
                  <a:lnTo>
                    <a:pt x="447" y="973"/>
                  </a:lnTo>
                  <a:lnTo>
                    <a:pt x="471" y="826"/>
                  </a:lnTo>
                  <a:lnTo>
                    <a:pt x="494" y="643"/>
                  </a:lnTo>
                  <a:lnTo>
                    <a:pt x="517" y="444"/>
                  </a:lnTo>
                  <a:lnTo>
                    <a:pt x="540" y="257"/>
                  </a:lnTo>
                  <a:lnTo>
                    <a:pt x="563" y="109"/>
                  </a:lnTo>
                  <a:lnTo>
                    <a:pt x="586" y="21"/>
                  </a:lnTo>
                  <a:lnTo>
                    <a:pt x="609" y="0"/>
                  </a:lnTo>
                  <a:lnTo>
                    <a:pt x="632" y="45"/>
                  </a:lnTo>
                  <a:lnTo>
                    <a:pt x="655" y="143"/>
                  </a:lnTo>
                  <a:lnTo>
                    <a:pt x="678" y="276"/>
                  </a:lnTo>
                  <a:lnTo>
                    <a:pt x="701" y="426"/>
                  </a:lnTo>
                  <a:lnTo>
                    <a:pt x="724" y="581"/>
                  </a:lnTo>
                  <a:lnTo>
                    <a:pt x="747" y="733"/>
                  </a:lnTo>
                  <a:lnTo>
                    <a:pt x="770" y="882"/>
                  </a:lnTo>
                  <a:lnTo>
                    <a:pt x="793" y="1030"/>
                  </a:lnTo>
                  <a:lnTo>
                    <a:pt x="816" y="1176"/>
                  </a:lnTo>
                  <a:lnTo>
                    <a:pt x="839" y="1320"/>
                  </a:lnTo>
                  <a:lnTo>
                    <a:pt x="862" y="1458"/>
                  </a:lnTo>
                  <a:lnTo>
                    <a:pt x="885" y="1586"/>
                  </a:lnTo>
                  <a:lnTo>
                    <a:pt x="908" y="1699"/>
                  </a:lnTo>
                  <a:lnTo>
                    <a:pt x="931" y="1791"/>
                  </a:lnTo>
                  <a:lnTo>
                    <a:pt x="954" y="1860"/>
                  </a:lnTo>
                  <a:lnTo>
                    <a:pt x="977" y="1905"/>
                  </a:lnTo>
                  <a:lnTo>
                    <a:pt x="1000" y="1928"/>
                  </a:lnTo>
                  <a:lnTo>
                    <a:pt x="1023" y="1933"/>
                  </a:lnTo>
                  <a:lnTo>
                    <a:pt x="1047" y="1922"/>
                  </a:lnTo>
                  <a:lnTo>
                    <a:pt x="1069" y="1898"/>
                  </a:lnTo>
                  <a:lnTo>
                    <a:pt x="1093" y="1860"/>
                  </a:lnTo>
                  <a:lnTo>
                    <a:pt x="1116" y="1808"/>
                  </a:lnTo>
                  <a:lnTo>
                    <a:pt x="1138" y="1742"/>
                  </a:lnTo>
                  <a:lnTo>
                    <a:pt x="1162" y="1665"/>
                  </a:lnTo>
                  <a:lnTo>
                    <a:pt x="1185" y="1582"/>
                  </a:lnTo>
                  <a:lnTo>
                    <a:pt x="1208" y="1494"/>
                  </a:lnTo>
                  <a:lnTo>
                    <a:pt x="1231" y="1406"/>
                  </a:lnTo>
                  <a:lnTo>
                    <a:pt x="1254" y="1316"/>
                  </a:lnTo>
                  <a:lnTo>
                    <a:pt x="1277" y="1226"/>
                  </a:lnTo>
                  <a:lnTo>
                    <a:pt x="1300" y="1134"/>
                  </a:lnTo>
                  <a:lnTo>
                    <a:pt x="1323" y="1047"/>
                  </a:lnTo>
                  <a:lnTo>
                    <a:pt x="1346" y="970"/>
                  </a:lnTo>
                  <a:lnTo>
                    <a:pt x="1369" y="912"/>
                  </a:lnTo>
                  <a:lnTo>
                    <a:pt x="1392" y="876"/>
                  </a:lnTo>
                  <a:lnTo>
                    <a:pt x="1415" y="860"/>
                  </a:lnTo>
                  <a:lnTo>
                    <a:pt x="1438" y="858"/>
                  </a:lnTo>
                  <a:lnTo>
                    <a:pt x="1461" y="857"/>
                  </a:lnTo>
                  <a:lnTo>
                    <a:pt x="1484" y="846"/>
                  </a:lnTo>
                  <a:lnTo>
                    <a:pt x="1507" y="822"/>
                  </a:lnTo>
                  <a:lnTo>
                    <a:pt x="1530" y="786"/>
                  </a:lnTo>
                  <a:lnTo>
                    <a:pt x="1553" y="745"/>
                  </a:lnTo>
                  <a:lnTo>
                    <a:pt x="1576" y="706"/>
                  </a:lnTo>
                  <a:lnTo>
                    <a:pt x="1599" y="673"/>
                  </a:lnTo>
                  <a:lnTo>
                    <a:pt x="1622" y="646"/>
                  </a:lnTo>
                  <a:lnTo>
                    <a:pt x="1645" y="623"/>
                  </a:lnTo>
                  <a:lnTo>
                    <a:pt x="1668" y="600"/>
                  </a:lnTo>
                  <a:lnTo>
                    <a:pt x="1692" y="578"/>
                  </a:lnTo>
                  <a:lnTo>
                    <a:pt x="1714" y="557"/>
                  </a:lnTo>
                  <a:lnTo>
                    <a:pt x="1738" y="540"/>
                  </a:lnTo>
                  <a:lnTo>
                    <a:pt x="1761" y="529"/>
                  </a:lnTo>
                  <a:lnTo>
                    <a:pt x="1783" y="524"/>
                  </a:lnTo>
                  <a:lnTo>
                    <a:pt x="1807" y="521"/>
                  </a:lnTo>
                  <a:lnTo>
                    <a:pt x="1830" y="520"/>
                  </a:lnTo>
                  <a:lnTo>
                    <a:pt x="1853" y="517"/>
                  </a:lnTo>
                  <a:lnTo>
                    <a:pt x="1876" y="513"/>
                  </a:lnTo>
                  <a:lnTo>
                    <a:pt x="1899" y="511"/>
                  </a:lnTo>
                  <a:lnTo>
                    <a:pt x="1922" y="517"/>
                  </a:lnTo>
                  <a:lnTo>
                    <a:pt x="1945" y="534"/>
                  </a:lnTo>
                  <a:lnTo>
                    <a:pt x="1968" y="566"/>
                  </a:lnTo>
                  <a:lnTo>
                    <a:pt x="1991" y="610"/>
                  </a:lnTo>
                  <a:lnTo>
                    <a:pt x="2014" y="661"/>
                  </a:lnTo>
                  <a:lnTo>
                    <a:pt x="2037" y="710"/>
                  </a:lnTo>
                  <a:lnTo>
                    <a:pt x="2060" y="754"/>
                  </a:lnTo>
                  <a:lnTo>
                    <a:pt x="2083" y="791"/>
                  </a:lnTo>
                  <a:lnTo>
                    <a:pt x="2106" y="828"/>
                  </a:lnTo>
                  <a:lnTo>
                    <a:pt x="2129" y="869"/>
                  </a:lnTo>
                  <a:lnTo>
                    <a:pt x="2152" y="918"/>
                  </a:lnTo>
                  <a:lnTo>
                    <a:pt x="2175" y="974"/>
                  </a:lnTo>
                  <a:lnTo>
                    <a:pt x="2198" y="1029"/>
                  </a:lnTo>
                  <a:lnTo>
                    <a:pt x="2221" y="1073"/>
                  </a:lnTo>
                  <a:lnTo>
                    <a:pt x="2244" y="1101"/>
                  </a:lnTo>
                  <a:lnTo>
                    <a:pt x="2267" y="1110"/>
                  </a:lnTo>
                  <a:lnTo>
                    <a:pt x="2290" y="1108"/>
                  </a:lnTo>
                  <a:lnTo>
                    <a:pt x="2313" y="1102"/>
                  </a:lnTo>
                  <a:lnTo>
                    <a:pt x="2336" y="1103"/>
                  </a:lnTo>
                  <a:lnTo>
                    <a:pt x="2359" y="1116"/>
                  </a:lnTo>
                  <a:lnTo>
                    <a:pt x="2383" y="1139"/>
                  </a:lnTo>
                  <a:lnTo>
                    <a:pt x="2405" y="1169"/>
                  </a:lnTo>
                  <a:lnTo>
                    <a:pt x="2429" y="1200"/>
                  </a:lnTo>
                  <a:lnTo>
                    <a:pt x="2452" y="1227"/>
                  </a:lnTo>
                  <a:lnTo>
                    <a:pt x="2474" y="1247"/>
                  </a:lnTo>
                  <a:lnTo>
                    <a:pt x="2498" y="1258"/>
                  </a:lnTo>
                  <a:lnTo>
                    <a:pt x="2521" y="1261"/>
                  </a:lnTo>
                  <a:lnTo>
                    <a:pt x="2544" y="1258"/>
                  </a:lnTo>
                  <a:lnTo>
                    <a:pt x="2567" y="1254"/>
                  </a:lnTo>
                  <a:lnTo>
                    <a:pt x="2590" y="1250"/>
                  </a:lnTo>
                  <a:lnTo>
                    <a:pt x="2611" y="1249"/>
                  </a:lnTo>
                </a:path>
              </a:pathLst>
            </a:custGeom>
            <a:noFill/>
            <a:ln w="28575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084DA1B-AA5B-479E-A1AF-A3023BBF1836}"/>
              </a:ext>
            </a:extLst>
          </p:cNvPr>
          <p:cNvGrpSpPr/>
          <p:nvPr/>
        </p:nvGrpSpPr>
        <p:grpSpPr>
          <a:xfrm>
            <a:off x="5826891" y="2637512"/>
            <a:ext cx="1458723" cy="1468850"/>
            <a:chOff x="6415511" y="2053219"/>
            <a:chExt cx="1458723" cy="1468850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87B5607-2044-4890-98E3-A02094B0EA35}"/>
                </a:ext>
              </a:extLst>
            </p:cNvPr>
            <p:cNvGrpSpPr/>
            <p:nvPr/>
          </p:nvGrpSpPr>
          <p:grpSpPr>
            <a:xfrm>
              <a:off x="6415511" y="2053219"/>
              <a:ext cx="1458723" cy="1468850"/>
              <a:chOff x="279560" y="1648898"/>
              <a:chExt cx="1220679" cy="1229153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9C58DD1-E229-48F6-AC05-22B7A754D1AD}"/>
                  </a:ext>
                </a:extLst>
              </p:cNvPr>
              <p:cNvSpPr/>
              <p:nvPr/>
            </p:nvSpPr>
            <p:spPr>
              <a:xfrm>
                <a:off x="1420340" y="2244416"/>
                <a:ext cx="79899" cy="19388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28699CD-90F0-419E-9FBB-FACE2628919F}"/>
                  </a:ext>
                </a:extLst>
              </p:cNvPr>
              <p:cNvSpPr/>
              <p:nvPr/>
            </p:nvSpPr>
            <p:spPr>
              <a:xfrm>
                <a:off x="279560" y="2244416"/>
                <a:ext cx="79899" cy="19388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" name="Isosceles Triangle 52">
                <a:extLst>
                  <a:ext uri="{FF2B5EF4-FFF2-40B4-BE49-F238E27FC236}">
                    <a16:creationId xmlns:a16="http://schemas.microsoft.com/office/drawing/2014/main" id="{38B754CC-E1F1-47DF-AC1E-474BC358D103}"/>
                  </a:ext>
                </a:extLst>
              </p:cNvPr>
              <p:cNvSpPr/>
              <p:nvPr/>
            </p:nvSpPr>
            <p:spPr>
              <a:xfrm>
                <a:off x="792986" y="1648898"/>
                <a:ext cx="210106" cy="133165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73DC0FC0-F4EB-4BE7-AB23-8960014A34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  <a14:imgEffect>
                          <a14:brightnessContrast bright="40000" contrast="20000"/>
                        </a14:imgEffect>
                      </a14:imgLayer>
                    </a14:imgProps>
                  </a:ext>
                </a:extLst>
              </a:blip>
              <a:srcRect l="86320" t="63527" r="823" b="11956"/>
              <a:stretch/>
            </p:blipFill>
            <p:spPr>
              <a:xfrm>
                <a:off x="337267" y="1772978"/>
                <a:ext cx="1095985" cy="1104864"/>
              </a:xfrm>
              <a:prstGeom prst="rect">
                <a:avLst/>
              </a:prstGeom>
            </p:spPr>
          </p:pic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13BE258-8318-41F3-88D0-6564A1D22C66}"/>
                  </a:ext>
                </a:extLst>
              </p:cNvPr>
              <p:cNvSpPr/>
              <p:nvPr/>
            </p:nvSpPr>
            <p:spPr>
              <a:xfrm>
                <a:off x="337267" y="1773187"/>
                <a:ext cx="1104864" cy="1104864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6ADD3BD-5E91-47B7-949C-EB6BD976EA37}"/>
                </a:ext>
              </a:extLst>
            </p:cNvPr>
            <p:cNvSpPr/>
            <p:nvPr/>
          </p:nvSpPr>
          <p:spPr>
            <a:xfrm>
              <a:off x="7260301" y="3208049"/>
              <a:ext cx="201272" cy="201272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9BE2B85-ACDD-457B-B591-0ED8683371EB}"/>
                </a:ext>
              </a:extLst>
            </p:cNvPr>
            <p:cNvSpPr/>
            <p:nvPr/>
          </p:nvSpPr>
          <p:spPr>
            <a:xfrm>
              <a:off x="6822068" y="3208049"/>
              <a:ext cx="201272" cy="201272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58BD85F-F21B-4147-9857-110171170C45}"/>
                </a:ext>
              </a:extLst>
            </p:cNvPr>
            <p:cNvSpPr/>
            <p:nvPr/>
          </p:nvSpPr>
          <p:spPr>
            <a:xfrm>
              <a:off x="6591206" y="2778972"/>
              <a:ext cx="201272" cy="201272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E30E588-C2A5-48F7-83A5-31D0413B5829}"/>
                </a:ext>
              </a:extLst>
            </p:cNvPr>
            <p:cNvSpPr/>
            <p:nvPr/>
          </p:nvSpPr>
          <p:spPr>
            <a:xfrm>
              <a:off x="7526995" y="2776682"/>
              <a:ext cx="201272" cy="201272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3A70867-E23C-4C11-A23A-737E1D48309B}"/>
                </a:ext>
              </a:extLst>
            </p:cNvPr>
            <p:cNvSpPr/>
            <p:nvPr/>
          </p:nvSpPr>
          <p:spPr>
            <a:xfrm>
              <a:off x="7253453" y="2426905"/>
              <a:ext cx="201272" cy="201272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10C30A6-BA7F-44B8-B049-D4B469F6C68A}"/>
                </a:ext>
              </a:extLst>
            </p:cNvPr>
            <p:cNvSpPr/>
            <p:nvPr/>
          </p:nvSpPr>
          <p:spPr>
            <a:xfrm>
              <a:off x="6818644" y="2426905"/>
              <a:ext cx="201272" cy="201272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F62F506E-0937-4CE4-A566-C802239684FC}"/>
              </a:ext>
            </a:extLst>
          </p:cNvPr>
          <p:cNvSpPr txBox="1"/>
          <p:nvPr/>
        </p:nvSpPr>
        <p:spPr>
          <a:xfrm>
            <a:off x="5157927" y="257113"/>
            <a:ext cx="2785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3D Source Reconstruction</a:t>
            </a:r>
            <a:endParaRPr lang="da-DK" dirty="0"/>
          </a:p>
        </p:txBody>
      </p:sp>
      <p:sp>
        <p:nvSpPr>
          <p:cNvPr id="72" name="Arrow: Down 71">
            <a:extLst>
              <a:ext uri="{FF2B5EF4-FFF2-40B4-BE49-F238E27FC236}">
                <a16:creationId xmlns:a16="http://schemas.microsoft.com/office/drawing/2014/main" id="{43640707-0507-4C59-A1CE-BF9448EF2FE7}"/>
              </a:ext>
            </a:extLst>
          </p:cNvPr>
          <p:cNvSpPr/>
          <p:nvPr/>
        </p:nvSpPr>
        <p:spPr>
          <a:xfrm>
            <a:off x="6434720" y="1914599"/>
            <a:ext cx="251079" cy="4709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3" name="Arrow: Down 72">
            <a:extLst>
              <a:ext uri="{FF2B5EF4-FFF2-40B4-BE49-F238E27FC236}">
                <a16:creationId xmlns:a16="http://schemas.microsoft.com/office/drawing/2014/main" id="{8011D157-184D-43FF-9163-6DC223F29895}"/>
              </a:ext>
            </a:extLst>
          </p:cNvPr>
          <p:cNvSpPr/>
          <p:nvPr/>
        </p:nvSpPr>
        <p:spPr>
          <a:xfrm rot="16200000">
            <a:off x="5054081" y="3193538"/>
            <a:ext cx="251079" cy="4709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0D34064D-0B65-47FC-A8A2-DF180DC7EEC1}"/>
              </a:ext>
            </a:extLst>
          </p:cNvPr>
          <p:cNvGrpSpPr/>
          <p:nvPr/>
        </p:nvGrpSpPr>
        <p:grpSpPr>
          <a:xfrm>
            <a:off x="5625845" y="675244"/>
            <a:ext cx="1880267" cy="1052273"/>
            <a:chOff x="5625845" y="675244"/>
            <a:chExt cx="1880267" cy="1052273"/>
          </a:xfrm>
        </p:grpSpPr>
        <p:pic>
          <p:nvPicPr>
            <p:cNvPr id="70" name="Picture 69" descr="A picture containing food, chocolate, black, cake&#10;&#10;Description automatically generated">
              <a:extLst>
                <a:ext uri="{FF2B5EF4-FFF2-40B4-BE49-F238E27FC236}">
                  <a16:creationId xmlns:a16="http://schemas.microsoft.com/office/drawing/2014/main" id="{40FCE300-471E-48A1-BD4C-BFB9B3A628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695" b="24934"/>
            <a:stretch/>
          </p:blipFill>
          <p:spPr>
            <a:xfrm>
              <a:off x="5625845" y="675244"/>
              <a:ext cx="1880267" cy="1052273"/>
            </a:xfrm>
            <a:prstGeom prst="rect">
              <a:avLst/>
            </a:prstGeom>
          </p:spPr>
        </p:pic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54BC336-86FA-40A7-990E-BCA65E19D0DE}"/>
                </a:ext>
              </a:extLst>
            </p:cNvPr>
            <p:cNvSpPr/>
            <p:nvPr/>
          </p:nvSpPr>
          <p:spPr>
            <a:xfrm>
              <a:off x="6374035" y="1373584"/>
              <a:ext cx="251079" cy="251079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09BBBED-C9E3-45AD-BDBD-B97743E3CE0D}"/>
                </a:ext>
              </a:extLst>
            </p:cNvPr>
            <p:cNvSpPr/>
            <p:nvPr/>
          </p:nvSpPr>
          <p:spPr>
            <a:xfrm>
              <a:off x="6939055" y="1186188"/>
              <a:ext cx="251079" cy="251079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6D8E678-59B9-44E5-BEA1-1CD9B87344BD}"/>
                </a:ext>
              </a:extLst>
            </p:cNvPr>
            <p:cNvSpPr/>
            <p:nvPr/>
          </p:nvSpPr>
          <p:spPr>
            <a:xfrm>
              <a:off x="5978945" y="1220751"/>
              <a:ext cx="251079" cy="251079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sp>
        <p:nvSpPr>
          <p:cNvPr id="78" name="Arrow: Down 77">
            <a:extLst>
              <a:ext uri="{FF2B5EF4-FFF2-40B4-BE49-F238E27FC236}">
                <a16:creationId xmlns:a16="http://schemas.microsoft.com/office/drawing/2014/main" id="{239E39DF-A469-4040-9987-0C8A55119C41}"/>
              </a:ext>
            </a:extLst>
          </p:cNvPr>
          <p:cNvSpPr/>
          <p:nvPr/>
        </p:nvSpPr>
        <p:spPr>
          <a:xfrm rot="16200000">
            <a:off x="7871178" y="3188820"/>
            <a:ext cx="251079" cy="4709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EBE6FA40-1E78-456B-80E7-5E1A5B5EAB10}"/>
              </a:ext>
            </a:extLst>
          </p:cNvPr>
          <p:cNvGrpSpPr/>
          <p:nvPr/>
        </p:nvGrpSpPr>
        <p:grpSpPr>
          <a:xfrm>
            <a:off x="2468632" y="4297041"/>
            <a:ext cx="2067590" cy="1663809"/>
            <a:chOff x="2468632" y="4297041"/>
            <a:chExt cx="2067590" cy="1663809"/>
          </a:xfrm>
        </p:grpSpPr>
        <p:grpSp>
          <p:nvGrpSpPr>
            <p:cNvPr id="81" name="50 Grupo">
              <a:extLst>
                <a:ext uri="{FF2B5EF4-FFF2-40B4-BE49-F238E27FC236}">
                  <a16:creationId xmlns:a16="http://schemas.microsoft.com/office/drawing/2014/main" id="{94403BF8-8DC5-44FE-B153-DD81E46F1A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632" y="4297041"/>
              <a:ext cx="2067590" cy="1663809"/>
              <a:chOff x="7856912" y="1018550"/>
              <a:chExt cx="935441" cy="933482"/>
            </a:xfrm>
          </p:grpSpPr>
          <p:sp>
            <p:nvSpPr>
              <p:cNvPr id="85" name="Line 247">
                <a:extLst>
                  <a:ext uri="{FF2B5EF4-FFF2-40B4-BE49-F238E27FC236}">
                    <a16:creationId xmlns:a16="http://schemas.microsoft.com/office/drawing/2014/main" id="{CC2D5792-2140-481D-8AFB-EEC171D433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79553" y="1809125"/>
                <a:ext cx="8128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7" name="Line 250">
                <a:extLst>
                  <a:ext uri="{FF2B5EF4-FFF2-40B4-BE49-F238E27FC236}">
                    <a16:creationId xmlns:a16="http://schemas.microsoft.com/office/drawing/2014/main" id="{1AFEDC4A-D7EE-4AB6-B197-61721DE127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79553" y="1386850"/>
                <a:ext cx="0" cy="476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8" name="Rectangle 254">
                <a:extLst>
                  <a:ext uri="{FF2B5EF4-FFF2-40B4-BE49-F238E27FC236}">
                    <a16:creationId xmlns:a16="http://schemas.microsoft.com/office/drawing/2014/main" id="{5D95F880-AF47-49E7-BCC2-412B20FD14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08140" y="1813888"/>
                <a:ext cx="29" cy="604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GB" sz="700" b="1">
                  <a:latin typeface="Calibri" pitchFamily="34" charset="0"/>
                </a:endParaRPr>
              </a:p>
            </p:txBody>
          </p:sp>
          <p:sp>
            <p:nvSpPr>
              <p:cNvPr id="89" name="Rectangle 257">
                <a:extLst>
                  <a:ext uri="{FF2B5EF4-FFF2-40B4-BE49-F238E27FC236}">
                    <a16:creationId xmlns:a16="http://schemas.microsoft.com/office/drawing/2014/main" id="{B3D5B29D-B363-471D-981A-D1ED076C4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33553" y="1813888"/>
                <a:ext cx="29" cy="604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GB" sz="700" b="1">
                  <a:latin typeface="Calibri" pitchFamily="34" charset="0"/>
                </a:endParaRPr>
              </a:p>
            </p:txBody>
          </p:sp>
          <p:sp>
            <p:nvSpPr>
              <p:cNvPr id="90" name="Rectangle 260">
                <a:extLst>
                  <a:ext uri="{FF2B5EF4-FFF2-40B4-BE49-F238E27FC236}">
                    <a16:creationId xmlns:a16="http://schemas.microsoft.com/office/drawing/2014/main" id="{23C016DB-CB96-4023-AB80-CA01E1696E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70078" y="1813888"/>
                <a:ext cx="29" cy="604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GB" sz="700" b="1">
                  <a:latin typeface="Calibri" pitchFamily="34" charset="0"/>
                </a:endParaRPr>
              </a:p>
            </p:txBody>
          </p:sp>
          <p:sp>
            <p:nvSpPr>
              <p:cNvPr id="91" name="Rectangle 269">
                <a:extLst>
                  <a:ext uri="{FF2B5EF4-FFF2-40B4-BE49-F238E27FC236}">
                    <a16:creationId xmlns:a16="http://schemas.microsoft.com/office/drawing/2014/main" id="{B8A5B2DE-2776-4DD6-A8B9-F391958D71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76478" y="1813888"/>
                <a:ext cx="29" cy="604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GB" sz="700" b="1">
                  <a:latin typeface="Calibri" pitchFamily="34" charset="0"/>
                </a:endParaRPr>
              </a:p>
            </p:txBody>
          </p:sp>
          <p:sp>
            <p:nvSpPr>
              <p:cNvPr id="92" name="Rectangle 290">
                <a:extLst>
                  <a:ext uri="{FF2B5EF4-FFF2-40B4-BE49-F238E27FC236}">
                    <a16:creationId xmlns:a16="http://schemas.microsoft.com/office/drawing/2014/main" id="{C99EA23A-7881-4B0F-BC58-FD7EFB0CFC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5103" y="1372563"/>
                <a:ext cx="29" cy="604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GB" sz="700" b="1">
                  <a:latin typeface="Calibri" pitchFamily="34" charset="0"/>
                </a:endParaRPr>
              </a:p>
            </p:txBody>
          </p:sp>
          <p:sp>
            <p:nvSpPr>
              <p:cNvPr id="93" name="Line 293">
                <a:extLst>
                  <a:ext uri="{FF2B5EF4-FFF2-40B4-BE49-F238E27FC236}">
                    <a16:creationId xmlns:a16="http://schemas.microsoft.com/office/drawing/2014/main" id="{039CE1C9-33CE-420B-A926-D60D298602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977963" y="1018550"/>
                <a:ext cx="0" cy="7905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4" name="TextBox 360">
                <a:extLst>
                  <a:ext uri="{FF2B5EF4-FFF2-40B4-BE49-F238E27FC236}">
                    <a16:creationId xmlns:a16="http://schemas.microsoft.com/office/drawing/2014/main" id="{058641CD-C43B-4623-9FA2-7BF2B7CF19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98963" y="1796621"/>
                <a:ext cx="370747" cy="1554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GB" sz="1200" b="1" dirty="0">
                    <a:latin typeface="Calibri" pitchFamily="34" charset="0"/>
                  </a:rPr>
                  <a:t>Time (ms)</a:t>
                </a:r>
              </a:p>
            </p:txBody>
          </p:sp>
          <p:sp>
            <p:nvSpPr>
              <p:cNvPr id="95" name="TextBox 365">
                <a:extLst>
                  <a:ext uri="{FF2B5EF4-FFF2-40B4-BE49-F238E27FC236}">
                    <a16:creationId xmlns:a16="http://schemas.microsoft.com/office/drawing/2014/main" id="{7E7B7BEF-0666-45DF-8C93-B5E3ECF1FB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6200000">
                <a:off x="7571879" y="1366716"/>
                <a:ext cx="695390" cy="1253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GB" sz="1200" b="1" dirty="0">
                    <a:latin typeface="Calibri" pitchFamily="34" charset="0"/>
                  </a:rPr>
                  <a:t>  Amplitude (</a:t>
                </a:r>
                <a:r>
                  <a:rPr lang="en-GB" sz="1200" b="1" dirty="0" err="1">
                    <a:latin typeface="Calibri" pitchFamily="34" charset="0"/>
                  </a:rPr>
                  <a:t>μV</a:t>
                </a:r>
                <a:r>
                  <a:rPr lang="en-GB" sz="1200" b="1" dirty="0">
                    <a:latin typeface="Calibri" pitchFamily="34" charset="0"/>
                  </a:rPr>
                  <a:t>)</a:t>
                </a:r>
              </a:p>
            </p:txBody>
          </p:sp>
        </p:grpSp>
        <p:sp>
          <p:nvSpPr>
            <p:cNvPr id="96" name="Freeform 80">
              <a:extLst>
                <a:ext uri="{FF2B5EF4-FFF2-40B4-BE49-F238E27FC236}">
                  <a16:creationId xmlns:a16="http://schemas.microsoft.com/office/drawing/2014/main" id="{9FA31D42-CEA2-450F-91C8-047D5CC47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3399" y="4804098"/>
              <a:ext cx="1735546" cy="618965"/>
            </a:xfrm>
            <a:custGeom>
              <a:avLst/>
              <a:gdLst>
                <a:gd name="T0" fmla="*/ 10 w 2611"/>
                <a:gd name="T1" fmla="*/ 839 h 1244"/>
                <a:gd name="T2" fmla="*/ 56 w 2611"/>
                <a:gd name="T3" fmla="*/ 917 h 1244"/>
                <a:gd name="T4" fmla="*/ 102 w 2611"/>
                <a:gd name="T5" fmla="*/ 834 h 1244"/>
                <a:gd name="T6" fmla="*/ 148 w 2611"/>
                <a:gd name="T7" fmla="*/ 739 h 1244"/>
                <a:gd name="T8" fmla="*/ 194 w 2611"/>
                <a:gd name="T9" fmla="*/ 779 h 1244"/>
                <a:gd name="T10" fmla="*/ 240 w 2611"/>
                <a:gd name="T11" fmla="*/ 896 h 1244"/>
                <a:gd name="T12" fmla="*/ 286 w 2611"/>
                <a:gd name="T13" fmla="*/ 960 h 1244"/>
                <a:gd name="T14" fmla="*/ 332 w 2611"/>
                <a:gd name="T15" fmla="*/ 970 h 1244"/>
                <a:gd name="T16" fmla="*/ 378 w 2611"/>
                <a:gd name="T17" fmla="*/ 974 h 1244"/>
                <a:gd name="T18" fmla="*/ 425 w 2611"/>
                <a:gd name="T19" fmla="*/ 930 h 1244"/>
                <a:gd name="T20" fmla="*/ 471 w 2611"/>
                <a:gd name="T21" fmla="*/ 810 h 1244"/>
                <a:gd name="T22" fmla="*/ 517 w 2611"/>
                <a:gd name="T23" fmla="*/ 673 h 1244"/>
                <a:gd name="T24" fmla="*/ 563 w 2611"/>
                <a:gd name="T25" fmla="*/ 513 h 1244"/>
                <a:gd name="T26" fmla="*/ 609 w 2611"/>
                <a:gd name="T27" fmla="*/ 275 h 1244"/>
                <a:gd name="T28" fmla="*/ 655 w 2611"/>
                <a:gd name="T29" fmla="*/ 51 h 1244"/>
                <a:gd name="T30" fmla="*/ 701 w 2611"/>
                <a:gd name="T31" fmla="*/ 7 h 1244"/>
                <a:gd name="T32" fmla="*/ 747 w 2611"/>
                <a:gd name="T33" fmla="*/ 152 h 1244"/>
                <a:gd name="T34" fmla="*/ 793 w 2611"/>
                <a:gd name="T35" fmla="*/ 336 h 1244"/>
                <a:gd name="T36" fmla="*/ 839 w 2611"/>
                <a:gd name="T37" fmla="*/ 473 h 1244"/>
                <a:gd name="T38" fmla="*/ 885 w 2611"/>
                <a:gd name="T39" fmla="*/ 599 h 1244"/>
                <a:gd name="T40" fmla="*/ 931 w 2611"/>
                <a:gd name="T41" fmla="*/ 773 h 1244"/>
                <a:gd name="T42" fmla="*/ 977 w 2611"/>
                <a:gd name="T43" fmla="*/ 972 h 1244"/>
                <a:gd name="T44" fmla="*/ 1023 w 2611"/>
                <a:gd name="T45" fmla="*/ 1142 h 1244"/>
                <a:gd name="T46" fmla="*/ 1069 w 2611"/>
                <a:gd name="T47" fmla="*/ 1233 h 1244"/>
                <a:gd name="T48" fmla="*/ 1116 w 2611"/>
                <a:gd name="T49" fmla="*/ 1231 h 1244"/>
                <a:gd name="T50" fmla="*/ 1162 w 2611"/>
                <a:gd name="T51" fmla="*/ 1138 h 1244"/>
                <a:gd name="T52" fmla="*/ 1208 w 2611"/>
                <a:gd name="T53" fmla="*/ 992 h 1244"/>
                <a:gd name="T54" fmla="*/ 1254 w 2611"/>
                <a:gd name="T55" fmla="*/ 851 h 1244"/>
                <a:gd name="T56" fmla="*/ 1300 w 2611"/>
                <a:gd name="T57" fmla="*/ 771 h 1244"/>
                <a:gd name="T58" fmla="*/ 1346 w 2611"/>
                <a:gd name="T59" fmla="*/ 706 h 1244"/>
                <a:gd name="T60" fmla="*/ 1392 w 2611"/>
                <a:gd name="T61" fmla="*/ 599 h 1244"/>
                <a:gd name="T62" fmla="*/ 1438 w 2611"/>
                <a:gd name="T63" fmla="*/ 480 h 1244"/>
                <a:gd name="T64" fmla="*/ 1484 w 2611"/>
                <a:gd name="T65" fmla="*/ 413 h 1244"/>
                <a:gd name="T66" fmla="*/ 1530 w 2611"/>
                <a:gd name="T67" fmla="*/ 379 h 1244"/>
                <a:gd name="T68" fmla="*/ 1576 w 2611"/>
                <a:gd name="T69" fmla="*/ 318 h 1244"/>
                <a:gd name="T70" fmla="*/ 1622 w 2611"/>
                <a:gd name="T71" fmla="*/ 237 h 1244"/>
                <a:gd name="T72" fmla="*/ 1668 w 2611"/>
                <a:gd name="T73" fmla="*/ 190 h 1244"/>
                <a:gd name="T74" fmla="*/ 1714 w 2611"/>
                <a:gd name="T75" fmla="*/ 197 h 1244"/>
                <a:gd name="T76" fmla="*/ 1761 w 2611"/>
                <a:gd name="T77" fmla="*/ 244 h 1244"/>
                <a:gd name="T78" fmla="*/ 1807 w 2611"/>
                <a:gd name="T79" fmla="*/ 301 h 1244"/>
                <a:gd name="T80" fmla="*/ 1853 w 2611"/>
                <a:gd name="T81" fmla="*/ 333 h 1244"/>
                <a:gd name="T82" fmla="*/ 1899 w 2611"/>
                <a:gd name="T83" fmla="*/ 346 h 1244"/>
                <a:gd name="T84" fmla="*/ 1945 w 2611"/>
                <a:gd name="T85" fmla="*/ 387 h 1244"/>
                <a:gd name="T86" fmla="*/ 1991 w 2611"/>
                <a:gd name="T87" fmla="*/ 474 h 1244"/>
                <a:gd name="T88" fmla="*/ 2037 w 2611"/>
                <a:gd name="T89" fmla="*/ 523 h 1244"/>
                <a:gd name="T90" fmla="*/ 2083 w 2611"/>
                <a:gd name="T91" fmla="*/ 475 h 1244"/>
                <a:gd name="T92" fmla="*/ 2129 w 2611"/>
                <a:gd name="T93" fmla="*/ 391 h 1244"/>
                <a:gd name="T94" fmla="*/ 2175 w 2611"/>
                <a:gd name="T95" fmla="*/ 391 h 1244"/>
                <a:gd name="T96" fmla="*/ 2221 w 2611"/>
                <a:gd name="T97" fmla="*/ 481 h 1244"/>
                <a:gd name="T98" fmla="*/ 2267 w 2611"/>
                <a:gd name="T99" fmla="*/ 548 h 1244"/>
                <a:gd name="T100" fmla="*/ 2313 w 2611"/>
                <a:gd name="T101" fmla="*/ 520 h 1244"/>
                <a:gd name="T102" fmla="*/ 2359 w 2611"/>
                <a:gd name="T103" fmla="*/ 474 h 1244"/>
                <a:gd name="T104" fmla="*/ 2405 w 2611"/>
                <a:gd name="T105" fmla="*/ 481 h 1244"/>
                <a:gd name="T106" fmla="*/ 2452 w 2611"/>
                <a:gd name="T107" fmla="*/ 472 h 1244"/>
                <a:gd name="T108" fmla="*/ 2498 w 2611"/>
                <a:gd name="T109" fmla="*/ 388 h 1244"/>
                <a:gd name="T110" fmla="*/ 2544 w 2611"/>
                <a:gd name="T111" fmla="*/ 371 h 1244"/>
                <a:gd name="T112" fmla="*/ 2590 w 2611"/>
                <a:gd name="T113" fmla="*/ 506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611" h="1244">
                  <a:moveTo>
                    <a:pt x="0" y="806"/>
                  </a:moveTo>
                  <a:lnTo>
                    <a:pt x="10" y="839"/>
                  </a:lnTo>
                  <a:lnTo>
                    <a:pt x="33" y="899"/>
                  </a:lnTo>
                  <a:lnTo>
                    <a:pt x="56" y="917"/>
                  </a:lnTo>
                  <a:lnTo>
                    <a:pt x="79" y="891"/>
                  </a:lnTo>
                  <a:lnTo>
                    <a:pt x="102" y="834"/>
                  </a:lnTo>
                  <a:lnTo>
                    <a:pt x="125" y="775"/>
                  </a:lnTo>
                  <a:lnTo>
                    <a:pt x="148" y="739"/>
                  </a:lnTo>
                  <a:lnTo>
                    <a:pt x="171" y="741"/>
                  </a:lnTo>
                  <a:lnTo>
                    <a:pt x="194" y="779"/>
                  </a:lnTo>
                  <a:lnTo>
                    <a:pt x="217" y="838"/>
                  </a:lnTo>
                  <a:lnTo>
                    <a:pt x="240" y="896"/>
                  </a:lnTo>
                  <a:lnTo>
                    <a:pt x="263" y="939"/>
                  </a:lnTo>
                  <a:lnTo>
                    <a:pt x="286" y="960"/>
                  </a:lnTo>
                  <a:lnTo>
                    <a:pt x="309" y="967"/>
                  </a:lnTo>
                  <a:lnTo>
                    <a:pt x="332" y="970"/>
                  </a:lnTo>
                  <a:lnTo>
                    <a:pt x="356" y="973"/>
                  </a:lnTo>
                  <a:lnTo>
                    <a:pt x="378" y="974"/>
                  </a:lnTo>
                  <a:lnTo>
                    <a:pt x="402" y="961"/>
                  </a:lnTo>
                  <a:lnTo>
                    <a:pt x="425" y="930"/>
                  </a:lnTo>
                  <a:lnTo>
                    <a:pt x="447" y="877"/>
                  </a:lnTo>
                  <a:lnTo>
                    <a:pt x="471" y="810"/>
                  </a:lnTo>
                  <a:lnTo>
                    <a:pt x="494" y="741"/>
                  </a:lnTo>
                  <a:lnTo>
                    <a:pt x="517" y="673"/>
                  </a:lnTo>
                  <a:lnTo>
                    <a:pt x="540" y="601"/>
                  </a:lnTo>
                  <a:lnTo>
                    <a:pt x="563" y="513"/>
                  </a:lnTo>
                  <a:lnTo>
                    <a:pt x="586" y="402"/>
                  </a:lnTo>
                  <a:lnTo>
                    <a:pt x="609" y="275"/>
                  </a:lnTo>
                  <a:lnTo>
                    <a:pt x="632" y="150"/>
                  </a:lnTo>
                  <a:lnTo>
                    <a:pt x="655" y="51"/>
                  </a:lnTo>
                  <a:lnTo>
                    <a:pt x="678" y="0"/>
                  </a:lnTo>
                  <a:lnTo>
                    <a:pt x="701" y="7"/>
                  </a:lnTo>
                  <a:lnTo>
                    <a:pt x="724" y="64"/>
                  </a:lnTo>
                  <a:lnTo>
                    <a:pt x="747" y="152"/>
                  </a:lnTo>
                  <a:lnTo>
                    <a:pt x="770" y="247"/>
                  </a:lnTo>
                  <a:lnTo>
                    <a:pt x="793" y="336"/>
                  </a:lnTo>
                  <a:lnTo>
                    <a:pt x="816" y="410"/>
                  </a:lnTo>
                  <a:lnTo>
                    <a:pt x="839" y="473"/>
                  </a:lnTo>
                  <a:lnTo>
                    <a:pt x="862" y="532"/>
                  </a:lnTo>
                  <a:lnTo>
                    <a:pt x="885" y="599"/>
                  </a:lnTo>
                  <a:lnTo>
                    <a:pt x="908" y="680"/>
                  </a:lnTo>
                  <a:lnTo>
                    <a:pt x="931" y="773"/>
                  </a:lnTo>
                  <a:lnTo>
                    <a:pt x="954" y="873"/>
                  </a:lnTo>
                  <a:lnTo>
                    <a:pt x="977" y="972"/>
                  </a:lnTo>
                  <a:lnTo>
                    <a:pt x="1000" y="1064"/>
                  </a:lnTo>
                  <a:lnTo>
                    <a:pt x="1023" y="1142"/>
                  </a:lnTo>
                  <a:lnTo>
                    <a:pt x="1047" y="1199"/>
                  </a:lnTo>
                  <a:lnTo>
                    <a:pt x="1069" y="1233"/>
                  </a:lnTo>
                  <a:lnTo>
                    <a:pt x="1093" y="1244"/>
                  </a:lnTo>
                  <a:lnTo>
                    <a:pt x="1116" y="1231"/>
                  </a:lnTo>
                  <a:lnTo>
                    <a:pt x="1138" y="1194"/>
                  </a:lnTo>
                  <a:lnTo>
                    <a:pt x="1162" y="1138"/>
                  </a:lnTo>
                  <a:lnTo>
                    <a:pt x="1185" y="1069"/>
                  </a:lnTo>
                  <a:lnTo>
                    <a:pt x="1208" y="992"/>
                  </a:lnTo>
                  <a:lnTo>
                    <a:pt x="1231" y="916"/>
                  </a:lnTo>
                  <a:lnTo>
                    <a:pt x="1254" y="851"/>
                  </a:lnTo>
                  <a:lnTo>
                    <a:pt x="1277" y="804"/>
                  </a:lnTo>
                  <a:lnTo>
                    <a:pt x="1300" y="771"/>
                  </a:lnTo>
                  <a:lnTo>
                    <a:pt x="1323" y="742"/>
                  </a:lnTo>
                  <a:lnTo>
                    <a:pt x="1346" y="706"/>
                  </a:lnTo>
                  <a:lnTo>
                    <a:pt x="1369" y="658"/>
                  </a:lnTo>
                  <a:lnTo>
                    <a:pt x="1392" y="599"/>
                  </a:lnTo>
                  <a:lnTo>
                    <a:pt x="1415" y="536"/>
                  </a:lnTo>
                  <a:lnTo>
                    <a:pt x="1438" y="480"/>
                  </a:lnTo>
                  <a:lnTo>
                    <a:pt x="1461" y="438"/>
                  </a:lnTo>
                  <a:lnTo>
                    <a:pt x="1484" y="413"/>
                  </a:lnTo>
                  <a:lnTo>
                    <a:pt x="1507" y="396"/>
                  </a:lnTo>
                  <a:lnTo>
                    <a:pt x="1530" y="379"/>
                  </a:lnTo>
                  <a:lnTo>
                    <a:pt x="1553" y="353"/>
                  </a:lnTo>
                  <a:lnTo>
                    <a:pt x="1576" y="318"/>
                  </a:lnTo>
                  <a:lnTo>
                    <a:pt x="1599" y="277"/>
                  </a:lnTo>
                  <a:lnTo>
                    <a:pt x="1622" y="237"/>
                  </a:lnTo>
                  <a:lnTo>
                    <a:pt x="1645" y="206"/>
                  </a:lnTo>
                  <a:lnTo>
                    <a:pt x="1668" y="190"/>
                  </a:lnTo>
                  <a:lnTo>
                    <a:pt x="1692" y="187"/>
                  </a:lnTo>
                  <a:lnTo>
                    <a:pt x="1714" y="197"/>
                  </a:lnTo>
                  <a:lnTo>
                    <a:pt x="1738" y="217"/>
                  </a:lnTo>
                  <a:lnTo>
                    <a:pt x="1761" y="244"/>
                  </a:lnTo>
                  <a:lnTo>
                    <a:pt x="1783" y="274"/>
                  </a:lnTo>
                  <a:lnTo>
                    <a:pt x="1807" y="301"/>
                  </a:lnTo>
                  <a:lnTo>
                    <a:pt x="1830" y="321"/>
                  </a:lnTo>
                  <a:lnTo>
                    <a:pt x="1853" y="333"/>
                  </a:lnTo>
                  <a:lnTo>
                    <a:pt x="1876" y="340"/>
                  </a:lnTo>
                  <a:lnTo>
                    <a:pt x="1899" y="346"/>
                  </a:lnTo>
                  <a:lnTo>
                    <a:pt x="1922" y="359"/>
                  </a:lnTo>
                  <a:lnTo>
                    <a:pt x="1945" y="387"/>
                  </a:lnTo>
                  <a:lnTo>
                    <a:pt x="1968" y="428"/>
                  </a:lnTo>
                  <a:lnTo>
                    <a:pt x="1991" y="474"/>
                  </a:lnTo>
                  <a:lnTo>
                    <a:pt x="2014" y="509"/>
                  </a:lnTo>
                  <a:lnTo>
                    <a:pt x="2037" y="523"/>
                  </a:lnTo>
                  <a:lnTo>
                    <a:pt x="2060" y="511"/>
                  </a:lnTo>
                  <a:lnTo>
                    <a:pt x="2083" y="475"/>
                  </a:lnTo>
                  <a:lnTo>
                    <a:pt x="2106" y="429"/>
                  </a:lnTo>
                  <a:lnTo>
                    <a:pt x="2129" y="391"/>
                  </a:lnTo>
                  <a:lnTo>
                    <a:pt x="2152" y="377"/>
                  </a:lnTo>
                  <a:lnTo>
                    <a:pt x="2175" y="391"/>
                  </a:lnTo>
                  <a:lnTo>
                    <a:pt x="2198" y="431"/>
                  </a:lnTo>
                  <a:lnTo>
                    <a:pt x="2221" y="481"/>
                  </a:lnTo>
                  <a:lnTo>
                    <a:pt x="2244" y="525"/>
                  </a:lnTo>
                  <a:lnTo>
                    <a:pt x="2267" y="548"/>
                  </a:lnTo>
                  <a:lnTo>
                    <a:pt x="2290" y="544"/>
                  </a:lnTo>
                  <a:lnTo>
                    <a:pt x="2313" y="520"/>
                  </a:lnTo>
                  <a:lnTo>
                    <a:pt x="2336" y="491"/>
                  </a:lnTo>
                  <a:lnTo>
                    <a:pt x="2359" y="474"/>
                  </a:lnTo>
                  <a:lnTo>
                    <a:pt x="2383" y="472"/>
                  </a:lnTo>
                  <a:lnTo>
                    <a:pt x="2405" y="481"/>
                  </a:lnTo>
                  <a:lnTo>
                    <a:pt x="2429" y="486"/>
                  </a:lnTo>
                  <a:lnTo>
                    <a:pt x="2452" y="472"/>
                  </a:lnTo>
                  <a:lnTo>
                    <a:pt x="2474" y="435"/>
                  </a:lnTo>
                  <a:lnTo>
                    <a:pt x="2498" y="388"/>
                  </a:lnTo>
                  <a:lnTo>
                    <a:pt x="2521" y="359"/>
                  </a:lnTo>
                  <a:lnTo>
                    <a:pt x="2544" y="371"/>
                  </a:lnTo>
                  <a:lnTo>
                    <a:pt x="2567" y="428"/>
                  </a:lnTo>
                  <a:lnTo>
                    <a:pt x="2590" y="506"/>
                  </a:lnTo>
                  <a:lnTo>
                    <a:pt x="2611" y="561"/>
                  </a:lnTo>
                </a:path>
              </a:pathLst>
            </a:custGeom>
            <a:noFill/>
            <a:ln w="28575" cap="flat">
              <a:solidFill>
                <a:srgbClr val="FFCC9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7" name="Freeform 81">
              <a:extLst>
                <a:ext uri="{FF2B5EF4-FFF2-40B4-BE49-F238E27FC236}">
                  <a16:creationId xmlns:a16="http://schemas.microsoft.com/office/drawing/2014/main" id="{FCEC28EC-8FFA-4187-B9E1-CC53FE200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3399" y="4528011"/>
              <a:ext cx="1735546" cy="728429"/>
            </a:xfrm>
            <a:custGeom>
              <a:avLst/>
              <a:gdLst>
                <a:gd name="T0" fmla="*/ 10 w 2611"/>
                <a:gd name="T1" fmla="*/ 899 h 1464"/>
                <a:gd name="T2" fmla="*/ 56 w 2611"/>
                <a:gd name="T3" fmla="*/ 991 h 1464"/>
                <a:gd name="T4" fmla="*/ 102 w 2611"/>
                <a:gd name="T5" fmla="*/ 1041 h 1464"/>
                <a:gd name="T6" fmla="*/ 148 w 2611"/>
                <a:gd name="T7" fmla="*/ 966 h 1464"/>
                <a:gd name="T8" fmla="*/ 194 w 2611"/>
                <a:gd name="T9" fmla="*/ 822 h 1464"/>
                <a:gd name="T10" fmla="*/ 240 w 2611"/>
                <a:gd name="T11" fmla="*/ 741 h 1464"/>
                <a:gd name="T12" fmla="*/ 286 w 2611"/>
                <a:gd name="T13" fmla="*/ 801 h 1464"/>
                <a:gd name="T14" fmla="*/ 332 w 2611"/>
                <a:gd name="T15" fmla="*/ 925 h 1464"/>
                <a:gd name="T16" fmla="*/ 378 w 2611"/>
                <a:gd name="T17" fmla="*/ 983 h 1464"/>
                <a:gd name="T18" fmla="*/ 425 w 2611"/>
                <a:gd name="T19" fmla="*/ 913 h 1464"/>
                <a:gd name="T20" fmla="*/ 471 w 2611"/>
                <a:gd name="T21" fmla="*/ 725 h 1464"/>
                <a:gd name="T22" fmla="*/ 517 w 2611"/>
                <a:gd name="T23" fmla="*/ 474 h 1464"/>
                <a:gd name="T24" fmla="*/ 563 w 2611"/>
                <a:gd name="T25" fmla="*/ 266 h 1464"/>
                <a:gd name="T26" fmla="*/ 609 w 2611"/>
                <a:gd name="T27" fmla="*/ 145 h 1464"/>
                <a:gd name="T28" fmla="*/ 655 w 2611"/>
                <a:gd name="T29" fmla="*/ 51 h 1464"/>
                <a:gd name="T30" fmla="*/ 701 w 2611"/>
                <a:gd name="T31" fmla="*/ 0 h 1464"/>
                <a:gd name="T32" fmla="*/ 747 w 2611"/>
                <a:gd name="T33" fmla="*/ 132 h 1464"/>
                <a:gd name="T34" fmla="*/ 793 w 2611"/>
                <a:gd name="T35" fmla="*/ 421 h 1464"/>
                <a:gd name="T36" fmla="*/ 839 w 2611"/>
                <a:gd name="T37" fmla="*/ 664 h 1464"/>
                <a:gd name="T38" fmla="*/ 885 w 2611"/>
                <a:gd name="T39" fmla="*/ 818 h 1464"/>
                <a:gd name="T40" fmla="*/ 931 w 2611"/>
                <a:gd name="T41" fmla="*/ 1014 h 1464"/>
                <a:gd name="T42" fmla="*/ 977 w 2611"/>
                <a:gd name="T43" fmla="*/ 1236 h 1464"/>
                <a:gd name="T44" fmla="*/ 1023 w 2611"/>
                <a:gd name="T45" fmla="*/ 1328 h 1464"/>
                <a:gd name="T46" fmla="*/ 1069 w 2611"/>
                <a:gd name="T47" fmla="*/ 1325 h 1464"/>
                <a:gd name="T48" fmla="*/ 1116 w 2611"/>
                <a:gd name="T49" fmla="*/ 1375 h 1464"/>
                <a:gd name="T50" fmla="*/ 1162 w 2611"/>
                <a:gd name="T51" fmla="*/ 1459 h 1464"/>
                <a:gd name="T52" fmla="*/ 1208 w 2611"/>
                <a:gd name="T53" fmla="*/ 1427 h 1464"/>
                <a:gd name="T54" fmla="*/ 1254 w 2611"/>
                <a:gd name="T55" fmla="*/ 1238 h 1464"/>
                <a:gd name="T56" fmla="*/ 1300 w 2611"/>
                <a:gd name="T57" fmla="*/ 1012 h 1464"/>
                <a:gd name="T58" fmla="*/ 1346 w 2611"/>
                <a:gd name="T59" fmla="*/ 880 h 1464"/>
                <a:gd name="T60" fmla="*/ 1392 w 2611"/>
                <a:gd name="T61" fmla="*/ 821 h 1464"/>
                <a:gd name="T62" fmla="*/ 1438 w 2611"/>
                <a:gd name="T63" fmla="*/ 734 h 1464"/>
                <a:gd name="T64" fmla="*/ 1484 w 2611"/>
                <a:gd name="T65" fmla="*/ 623 h 1464"/>
                <a:gd name="T66" fmla="*/ 1530 w 2611"/>
                <a:gd name="T67" fmla="*/ 556 h 1464"/>
                <a:gd name="T68" fmla="*/ 1576 w 2611"/>
                <a:gd name="T69" fmla="*/ 545 h 1464"/>
                <a:gd name="T70" fmla="*/ 1622 w 2611"/>
                <a:gd name="T71" fmla="*/ 597 h 1464"/>
                <a:gd name="T72" fmla="*/ 1668 w 2611"/>
                <a:gd name="T73" fmla="*/ 613 h 1464"/>
                <a:gd name="T74" fmla="*/ 1714 w 2611"/>
                <a:gd name="T75" fmla="*/ 445 h 1464"/>
                <a:gd name="T76" fmla="*/ 1761 w 2611"/>
                <a:gd name="T77" fmla="*/ 199 h 1464"/>
                <a:gd name="T78" fmla="*/ 1807 w 2611"/>
                <a:gd name="T79" fmla="*/ 127 h 1464"/>
                <a:gd name="T80" fmla="*/ 1853 w 2611"/>
                <a:gd name="T81" fmla="*/ 200 h 1464"/>
                <a:gd name="T82" fmla="*/ 1899 w 2611"/>
                <a:gd name="T83" fmla="*/ 241 h 1464"/>
                <a:gd name="T84" fmla="*/ 1945 w 2611"/>
                <a:gd name="T85" fmla="*/ 266 h 1464"/>
                <a:gd name="T86" fmla="*/ 1991 w 2611"/>
                <a:gd name="T87" fmla="*/ 349 h 1464"/>
                <a:gd name="T88" fmla="*/ 2037 w 2611"/>
                <a:gd name="T89" fmla="*/ 402 h 1464"/>
                <a:gd name="T90" fmla="*/ 2083 w 2611"/>
                <a:gd name="T91" fmla="*/ 331 h 1464"/>
                <a:gd name="T92" fmla="*/ 2129 w 2611"/>
                <a:gd name="T93" fmla="*/ 253 h 1464"/>
                <a:gd name="T94" fmla="*/ 2175 w 2611"/>
                <a:gd name="T95" fmla="*/ 316 h 1464"/>
                <a:gd name="T96" fmla="*/ 2221 w 2611"/>
                <a:gd name="T97" fmla="*/ 447 h 1464"/>
                <a:gd name="T98" fmla="*/ 2267 w 2611"/>
                <a:gd name="T99" fmla="*/ 506 h 1464"/>
                <a:gd name="T100" fmla="*/ 2313 w 2611"/>
                <a:gd name="T101" fmla="*/ 532 h 1464"/>
                <a:gd name="T102" fmla="*/ 2359 w 2611"/>
                <a:gd name="T103" fmla="*/ 638 h 1464"/>
                <a:gd name="T104" fmla="*/ 2405 w 2611"/>
                <a:gd name="T105" fmla="*/ 783 h 1464"/>
                <a:gd name="T106" fmla="*/ 2452 w 2611"/>
                <a:gd name="T107" fmla="*/ 865 h 1464"/>
                <a:gd name="T108" fmla="*/ 2498 w 2611"/>
                <a:gd name="T109" fmla="*/ 899 h 1464"/>
                <a:gd name="T110" fmla="*/ 2544 w 2611"/>
                <a:gd name="T111" fmla="*/ 943 h 1464"/>
                <a:gd name="T112" fmla="*/ 2590 w 2611"/>
                <a:gd name="T113" fmla="*/ 1006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611" h="1464">
                  <a:moveTo>
                    <a:pt x="0" y="893"/>
                  </a:moveTo>
                  <a:lnTo>
                    <a:pt x="10" y="899"/>
                  </a:lnTo>
                  <a:lnTo>
                    <a:pt x="33" y="940"/>
                  </a:lnTo>
                  <a:lnTo>
                    <a:pt x="56" y="991"/>
                  </a:lnTo>
                  <a:lnTo>
                    <a:pt x="79" y="1029"/>
                  </a:lnTo>
                  <a:lnTo>
                    <a:pt x="102" y="1041"/>
                  </a:lnTo>
                  <a:lnTo>
                    <a:pt x="125" y="1018"/>
                  </a:lnTo>
                  <a:lnTo>
                    <a:pt x="148" y="966"/>
                  </a:lnTo>
                  <a:lnTo>
                    <a:pt x="171" y="895"/>
                  </a:lnTo>
                  <a:lnTo>
                    <a:pt x="194" y="822"/>
                  </a:lnTo>
                  <a:lnTo>
                    <a:pt x="217" y="766"/>
                  </a:lnTo>
                  <a:lnTo>
                    <a:pt x="240" y="741"/>
                  </a:lnTo>
                  <a:lnTo>
                    <a:pt x="263" y="755"/>
                  </a:lnTo>
                  <a:lnTo>
                    <a:pt x="286" y="801"/>
                  </a:lnTo>
                  <a:lnTo>
                    <a:pt x="309" y="864"/>
                  </a:lnTo>
                  <a:lnTo>
                    <a:pt x="332" y="925"/>
                  </a:lnTo>
                  <a:lnTo>
                    <a:pt x="356" y="968"/>
                  </a:lnTo>
                  <a:lnTo>
                    <a:pt x="378" y="983"/>
                  </a:lnTo>
                  <a:lnTo>
                    <a:pt x="402" y="964"/>
                  </a:lnTo>
                  <a:lnTo>
                    <a:pt x="425" y="913"/>
                  </a:lnTo>
                  <a:lnTo>
                    <a:pt x="447" y="832"/>
                  </a:lnTo>
                  <a:lnTo>
                    <a:pt x="471" y="725"/>
                  </a:lnTo>
                  <a:lnTo>
                    <a:pt x="494" y="601"/>
                  </a:lnTo>
                  <a:lnTo>
                    <a:pt x="517" y="474"/>
                  </a:lnTo>
                  <a:lnTo>
                    <a:pt x="540" y="358"/>
                  </a:lnTo>
                  <a:lnTo>
                    <a:pt x="563" y="266"/>
                  </a:lnTo>
                  <a:lnTo>
                    <a:pt x="586" y="197"/>
                  </a:lnTo>
                  <a:lnTo>
                    <a:pt x="609" y="145"/>
                  </a:lnTo>
                  <a:lnTo>
                    <a:pt x="632" y="99"/>
                  </a:lnTo>
                  <a:lnTo>
                    <a:pt x="655" y="51"/>
                  </a:lnTo>
                  <a:lnTo>
                    <a:pt x="678" y="12"/>
                  </a:lnTo>
                  <a:lnTo>
                    <a:pt x="701" y="0"/>
                  </a:lnTo>
                  <a:lnTo>
                    <a:pt x="724" y="38"/>
                  </a:lnTo>
                  <a:lnTo>
                    <a:pt x="747" y="132"/>
                  </a:lnTo>
                  <a:lnTo>
                    <a:pt x="770" y="270"/>
                  </a:lnTo>
                  <a:lnTo>
                    <a:pt x="793" y="421"/>
                  </a:lnTo>
                  <a:lnTo>
                    <a:pt x="816" y="558"/>
                  </a:lnTo>
                  <a:lnTo>
                    <a:pt x="839" y="664"/>
                  </a:lnTo>
                  <a:lnTo>
                    <a:pt x="862" y="744"/>
                  </a:lnTo>
                  <a:lnTo>
                    <a:pt x="885" y="818"/>
                  </a:lnTo>
                  <a:lnTo>
                    <a:pt x="908" y="905"/>
                  </a:lnTo>
                  <a:lnTo>
                    <a:pt x="931" y="1014"/>
                  </a:lnTo>
                  <a:lnTo>
                    <a:pt x="954" y="1133"/>
                  </a:lnTo>
                  <a:lnTo>
                    <a:pt x="977" y="1236"/>
                  </a:lnTo>
                  <a:lnTo>
                    <a:pt x="1000" y="1302"/>
                  </a:lnTo>
                  <a:lnTo>
                    <a:pt x="1023" y="1328"/>
                  </a:lnTo>
                  <a:lnTo>
                    <a:pt x="1047" y="1328"/>
                  </a:lnTo>
                  <a:lnTo>
                    <a:pt x="1069" y="1325"/>
                  </a:lnTo>
                  <a:lnTo>
                    <a:pt x="1093" y="1339"/>
                  </a:lnTo>
                  <a:lnTo>
                    <a:pt x="1116" y="1375"/>
                  </a:lnTo>
                  <a:lnTo>
                    <a:pt x="1138" y="1422"/>
                  </a:lnTo>
                  <a:lnTo>
                    <a:pt x="1162" y="1459"/>
                  </a:lnTo>
                  <a:lnTo>
                    <a:pt x="1185" y="1464"/>
                  </a:lnTo>
                  <a:lnTo>
                    <a:pt x="1208" y="1427"/>
                  </a:lnTo>
                  <a:lnTo>
                    <a:pt x="1231" y="1347"/>
                  </a:lnTo>
                  <a:lnTo>
                    <a:pt x="1254" y="1238"/>
                  </a:lnTo>
                  <a:lnTo>
                    <a:pt x="1277" y="1119"/>
                  </a:lnTo>
                  <a:lnTo>
                    <a:pt x="1300" y="1012"/>
                  </a:lnTo>
                  <a:lnTo>
                    <a:pt x="1323" y="931"/>
                  </a:lnTo>
                  <a:lnTo>
                    <a:pt x="1346" y="880"/>
                  </a:lnTo>
                  <a:lnTo>
                    <a:pt x="1369" y="848"/>
                  </a:lnTo>
                  <a:lnTo>
                    <a:pt x="1392" y="821"/>
                  </a:lnTo>
                  <a:lnTo>
                    <a:pt x="1415" y="784"/>
                  </a:lnTo>
                  <a:lnTo>
                    <a:pt x="1438" y="734"/>
                  </a:lnTo>
                  <a:lnTo>
                    <a:pt x="1461" y="677"/>
                  </a:lnTo>
                  <a:lnTo>
                    <a:pt x="1484" y="623"/>
                  </a:lnTo>
                  <a:lnTo>
                    <a:pt x="1507" y="583"/>
                  </a:lnTo>
                  <a:lnTo>
                    <a:pt x="1530" y="556"/>
                  </a:lnTo>
                  <a:lnTo>
                    <a:pt x="1553" y="543"/>
                  </a:lnTo>
                  <a:lnTo>
                    <a:pt x="1576" y="545"/>
                  </a:lnTo>
                  <a:lnTo>
                    <a:pt x="1599" y="565"/>
                  </a:lnTo>
                  <a:lnTo>
                    <a:pt x="1622" y="597"/>
                  </a:lnTo>
                  <a:lnTo>
                    <a:pt x="1645" y="621"/>
                  </a:lnTo>
                  <a:lnTo>
                    <a:pt x="1668" y="613"/>
                  </a:lnTo>
                  <a:lnTo>
                    <a:pt x="1692" y="554"/>
                  </a:lnTo>
                  <a:lnTo>
                    <a:pt x="1714" y="445"/>
                  </a:lnTo>
                  <a:lnTo>
                    <a:pt x="1738" y="313"/>
                  </a:lnTo>
                  <a:lnTo>
                    <a:pt x="1761" y="199"/>
                  </a:lnTo>
                  <a:lnTo>
                    <a:pt x="1783" y="134"/>
                  </a:lnTo>
                  <a:lnTo>
                    <a:pt x="1807" y="127"/>
                  </a:lnTo>
                  <a:lnTo>
                    <a:pt x="1830" y="159"/>
                  </a:lnTo>
                  <a:lnTo>
                    <a:pt x="1853" y="200"/>
                  </a:lnTo>
                  <a:lnTo>
                    <a:pt x="1876" y="229"/>
                  </a:lnTo>
                  <a:lnTo>
                    <a:pt x="1899" y="241"/>
                  </a:lnTo>
                  <a:lnTo>
                    <a:pt x="1922" y="248"/>
                  </a:lnTo>
                  <a:lnTo>
                    <a:pt x="1945" y="266"/>
                  </a:lnTo>
                  <a:lnTo>
                    <a:pt x="1968" y="302"/>
                  </a:lnTo>
                  <a:lnTo>
                    <a:pt x="1991" y="349"/>
                  </a:lnTo>
                  <a:lnTo>
                    <a:pt x="2014" y="389"/>
                  </a:lnTo>
                  <a:lnTo>
                    <a:pt x="2037" y="402"/>
                  </a:lnTo>
                  <a:lnTo>
                    <a:pt x="2060" y="380"/>
                  </a:lnTo>
                  <a:lnTo>
                    <a:pt x="2083" y="331"/>
                  </a:lnTo>
                  <a:lnTo>
                    <a:pt x="2106" y="280"/>
                  </a:lnTo>
                  <a:lnTo>
                    <a:pt x="2129" y="253"/>
                  </a:lnTo>
                  <a:lnTo>
                    <a:pt x="2152" y="266"/>
                  </a:lnTo>
                  <a:lnTo>
                    <a:pt x="2175" y="316"/>
                  </a:lnTo>
                  <a:lnTo>
                    <a:pt x="2198" y="385"/>
                  </a:lnTo>
                  <a:lnTo>
                    <a:pt x="2221" y="447"/>
                  </a:lnTo>
                  <a:lnTo>
                    <a:pt x="2244" y="488"/>
                  </a:lnTo>
                  <a:lnTo>
                    <a:pt x="2267" y="506"/>
                  </a:lnTo>
                  <a:lnTo>
                    <a:pt x="2290" y="514"/>
                  </a:lnTo>
                  <a:lnTo>
                    <a:pt x="2313" y="532"/>
                  </a:lnTo>
                  <a:lnTo>
                    <a:pt x="2336" y="573"/>
                  </a:lnTo>
                  <a:lnTo>
                    <a:pt x="2359" y="638"/>
                  </a:lnTo>
                  <a:lnTo>
                    <a:pt x="2383" y="713"/>
                  </a:lnTo>
                  <a:lnTo>
                    <a:pt x="2405" y="783"/>
                  </a:lnTo>
                  <a:lnTo>
                    <a:pt x="2429" y="834"/>
                  </a:lnTo>
                  <a:lnTo>
                    <a:pt x="2452" y="865"/>
                  </a:lnTo>
                  <a:lnTo>
                    <a:pt x="2474" y="884"/>
                  </a:lnTo>
                  <a:lnTo>
                    <a:pt x="2498" y="899"/>
                  </a:lnTo>
                  <a:lnTo>
                    <a:pt x="2521" y="918"/>
                  </a:lnTo>
                  <a:lnTo>
                    <a:pt x="2544" y="943"/>
                  </a:lnTo>
                  <a:lnTo>
                    <a:pt x="2567" y="974"/>
                  </a:lnTo>
                  <a:lnTo>
                    <a:pt x="2590" y="1006"/>
                  </a:lnTo>
                  <a:lnTo>
                    <a:pt x="2611" y="1034"/>
                  </a:lnTo>
                </a:path>
              </a:pathLst>
            </a:custGeom>
            <a:noFill/>
            <a:ln w="28575" cap="flat">
              <a:solidFill>
                <a:srgbClr val="CC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3BD594F-C0F5-41D2-99AC-79DE6EFEFD5E}"/>
              </a:ext>
            </a:extLst>
          </p:cNvPr>
          <p:cNvGrpSpPr/>
          <p:nvPr/>
        </p:nvGrpSpPr>
        <p:grpSpPr>
          <a:xfrm>
            <a:off x="2911300" y="1815643"/>
            <a:ext cx="1445090" cy="523220"/>
            <a:chOff x="3167406" y="1692015"/>
            <a:chExt cx="1445090" cy="523220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C33F7D7-02CB-46B7-8437-C9DD98149A86}"/>
                </a:ext>
              </a:extLst>
            </p:cNvPr>
            <p:cNvSpPr txBox="1"/>
            <p:nvPr/>
          </p:nvSpPr>
          <p:spPr>
            <a:xfrm>
              <a:off x="3556153" y="1692015"/>
              <a:ext cx="10563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condition 1</a:t>
              </a:r>
            </a:p>
            <a:p>
              <a:r>
                <a:rPr lang="en-US" sz="1400" b="1" dirty="0"/>
                <a:t>condition 2</a:t>
              </a:r>
              <a:endParaRPr lang="da-DK" sz="1400" b="1" dirty="0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9E1E82F-3E92-4350-BD50-4F7E6EBB032B}"/>
                </a:ext>
              </a:extLst>
            </p:cNvPr>
            <p:cNvCxnSpPr/>
            <p:nvPr/>
          </p:nvCxnSpPr>
          <p:spPr>
            <a:xfrm>
              <a:off x="3167406" y="1854223"/>
              <a:ext cx="35510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A3BDAE8-2FA5-4050-965D-224464A189A0}"/>
                </a:ext>
              </a:extLst>
            </p:cNvPr>
            <p:cNvCxnSpPr/>
            <p:nvPr/>
          </p:nvCxnSpPr>
          <p:spPr>
            <a:xfrm>
              <a:off x="3167406" y="2070241"/>
              <a:ext cx="355107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D3353623-DE51-4775-B3E4-0F87636C6B57}"/>
              </a:ext>
            </a:extLst>
          </p:cNvPr>
          <p:cNvCxnSpPr>
            <a:cxnSpLocks/>
          </p:cNvCxnSpPr>
          <p:nvPr/>
        </p:nvCxnSpPr>
        <p:spPr>
          <a:xfrm flipV="1">
            <a:off x="1603761" y="4305530"/>
            <a:ext cx="1118460" cy="4303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60EC6C3B-C358-4182-9A38-496DB7787658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1619052" y="5316606"/>
            <a:ext cx="1120651" cy="3895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5AE5928B-A35B-42F8-83DB-AFBFCD312E70}"/>
              </a:ext>
            </a:extLst>
          </p:cNvPr>
          <p:cNvGrpSpPr/>
          <p:nvPr/>
        </p:nvGrpSpPr>
        <p:grpSpPr>
          <a:xfrm>
            <a:off x="8595348" y="4310358"/>
            <a:ext cx="2072421" cy="1674456"/>
            <a:chOff x="8384787" y="4305530"/>
            <a:chExt cx="2072421" cy="1674456"/>
          </a:xfrm>
        </p:grpSpPr>
        <p:grpSp>
          <p:nvGrpSpPr>
            <p:cNvPr id="111" name="Group 4">
              <a:extLst>
                <a:ext uri="{FF2B5EF4-FFF2-40B4-BE49-F238E27FC236}">
                  <a16:creationId xmlns:a16="http://schemas.microsoft.com/office/drawing/2014/main" id="{2096F43F-EC70-42ED-94EA-0D40F1C0B3C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643879" y="4305530"/>
              <a:ext cx="1813329" cy="1409096"/>
              <a:chOff x="609" y="654"/>
              <a:chExt cx="2618" cy="2058"/>
            </a:xfrm>
          </p:grpSpPr>
          <p:sp>
            <p:nvSpPr>
              <p:cNvPr id="114" name="Line 6">
                <a:extLst>
                  <a:ext uri="{FF2B5EF4-FFF2-40B4-BE49-F238E27FC236}">
                    <a16:creationId xmlns:a16="http://schemas.microsoft.com/office/drawing/2014/main" id="{FCA85B1B-A1C9-4BDD-8225-74876B61BD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6" y="2712"/>
                <a:ext cx="2611" cy="0"/>
              </a:xfrm>
              <a:prstGeom prst="line">
                <a:avLst/>
              </a:prstGeom>
              <a:noFill/>
              <a:ln w="127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6" name="Line 8">
                <a:extLst>
                  <a:ext uri="{FF2B5EF4-FFF2-40B4-BE49-F238E27FC236}">
                    <a16:creationId xmlns:a16="http://schemas.microsoft.com/office/drawing/2014/main" id="{8150E22D-C7E4-40A8-BC80-D59D5817F3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16" y="2686"/>
                <a:ext cx="0" cy="26"/>
              </a:xfrm>
              <a:prstGeom prst="line">
                <a:avLst/>
              </a:prstGeom>
              <a:noFill/>
              <a:ln w="635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0" name="Line 12">
                <a:extLst>
                  <a:ext uri="{FF2B5EF4-FFF2-40B4-BE49-F238E27FC236}">
                    <a16:creationId xmlns:a16="http://schemas.microsoft.com/office/drawing/2014/main" id="{3DC77DB4-EC91-4370-85F9-07B7C31C6D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6" y="654"/>
                <a:ext cx="0" cy="26"/>
              </a:xfrm>
              <a:prstGeom prst="line">
                <a:avLst/>
              </a:prstGeom>
              <a:noFill/>
              <a:ln w="635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8" name="Line 21">
                <a:extLst>
                  <a:ext uri="{FF2B5EF4-FFF2-40B4-BE49-F238E27FC236}">
                    <a16:creationId xmlns:a16="http://schemas.microsoft.com/office/drawing/2014/main" id="{FC436AC1-BCF0-48A4-91B1-49373379F0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16" y="654"/>
                <a:ext cx="0" cy="2058"/>
              </a:xfrm>
              <a:prstGeom prst="line">
                <a:avLst/>
              </a:prstGeom>
              <a:noFill/>
              <a:ln w="1270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0" name="Line 23">
                <a:extLst>
                  <a:ext uri="{FF2B5EF4-FFF2-40B4-BE49-F238E27FC236}">
                    <a16:creationId xmlns:a16="http://schemas.microsoft.com/office/drawing/2014/main" id="{5A9D02B7-17B5-451E-966B-B54B926E42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6" y="2712"/>
                <a:ext cx="27" cy="0"/>
              </a:xfrm>
              <a:prstGeom prst="line">
                <a:avLst/>
              </a:prstGeom>
              <a:noFill/>
              <a:ln w="6350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3" name="Freeform 38">
                <a:extLst>
                  <a:ext uri="{FF2B5EF4-FFF2-40B4-BE49-F238E27FC236}">
                    <a16:creationId xmlns:a16="http://schemas.microsoft.com/office/drawing/2014/main" id="{2CBEDE39-15EC-488A-ABAF-20E6090EBE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" y="786"/>
                <a:ext cx="2599" cy="1879"/>
              </a:xfrm>
              <a:custGeom>
                <a:avLst/>
                <a:gdLst>
                  <a:gd name="T0" fmla="*/ 24 w 2599"/>
                  <a:gd name="T1" fmla="*/ 1032 h 1879"/>
                  <a:gd name="T2" fmla="*/ 70 w 2599"/>
                  <a:gd name="T3" fmla="*/ 851 h 1879"/>
                  <a:gd name="T4" fmla="*/ 117 w 2599"/>
                  <a:gd name="T5" fmla="*/ 638 h 1879"/>
                  <a:gd name="T6" fmla="*/ 163 w 2599"/>
                  <a:gd name="T7" fmla="*/ 681 h 1879"/>
                  <a:gd name="T8" fmla="*/ 210 w 2599"/>
                  <a:gd name="T9" fmla="*/ 761 h 1879"/>
                  <a:gd name="T10" fmla="*/ 256 w 2599"/>
                  <a:gd name="T11" fmla="*/ 782 h 1879"/>
                  <a:gd name="T12" fmla="*/ 302 w 2599"/>
                  <a:gd name="T13" fmla="*/ 813 h 1879"/>
                  <a:gd name="T14" fmla="*/ 349 w 2599"/>
                  <a:gd name="T15" fmla="*/ 833 h 1879"/>
                  <a:gd name="T16" fmla="*/ 395 w 2599"/>
                  <a:gd name="T17" fmla="*/ 870 h 1879"/>
                  <a:gd name="T18" fmla="*/ 441 w 2599"/>
                  <a:gd name="T19" fmla="*/ 880 h 1879"/>
                  <a:gd name="T20" fmla="*/ 488 w 2599"/>
                  <a:gd name="T21" fmla="*/ 778 h 1879"/>
                  <a:gd name="T22" fmla="*/ 534 w 2599"/>
                  <a:gd name="T23" fmla="*/ 559 h 1879"/>
                  <a:gd name="T24" fmla="*/ 581 w 2599"/>
                  <a:gd name="T25" fmla="*/ 320 h 1879"/>
                  <a:gd name="T26" fmla="*/ 627 w 2599"/>
                  <a:gd name="T27" fmla="*/ 134 h 1879"/>
                  <a:gd name="T28" fmla="*/ 673 w 2599"/>
                  <a:gd name="T29" fmla="*/ 20 h 1879"/>
                  <a:gd name="T30" fmla="*/ 720 w 2599"/>
                  <a:gd name="T31" fmla="*/ 11 h 1879"/>
                  <a:gd name="T32" fmla="*/ 766 w 2599"/>
                  <a:gd name="T33" fmla="*/ 122 h 1879"/>
                  <a:gd name="T34" fmla="*/ 813 w 2599"/>
                  <a:gd name="T35" fmla="*/ 331 h 1879"/>
                  <a:gd name="T36" fmla="*/ 859 w 2599"/>
                  <a:gd name="T37" fmla="*/ 598 h 1879"/>
                  <a:gd name="T38" fmla="*/ 905 w 2599"/>
                  <a:gd name="T39" fmla="*/ 887 h 1879"/>
                  <a:gd name="T40" fmla="*/ 952 w 2599"/>
                  <a:gd name="T41" fmla="*/ 1172 h 1879"/>
                  <a:gd name="T42" fmla="*/ 998 w 2599"/>
                  <a:gd name="T43" fmla="*/ 1432 h 1879"/>
                  <a:gd name="T44" fmla="*/ 1045 w 2599"/>
                  <a:gd name="T45" fmla="*/ 1646 h 1879"/>
                  <a:gd name="T46" fmla="*/ 1091 w 2599"/>
                  <a:gd name="T47" fmla="*/ 1796 h 1879"/>
                  <a:gd name="T48" fmla="*/ 1138 w 2599"/>
                  <a:gd name="T49" fmla="*/ 1870 h 1879"/>
                  <a:gd name="T50" fmla="*/ 1184 w 2599"/>
                  <a:gd name="T51" fmla="*/ 1871 h 1879"/>
                  <a:gd name="T52" fmla="*/ 1230 w 2599"/>
                  <a:gd name="T53" fmla="*/ 1811 h 1879"/>
                  <a:gd name="T54" fmla="*/ 1277 w 2599"/>
                  <a:gd name="T55" fmla="*/ 1710 h 1879"/>
                  <a:gd name="T56" fmla="*/ 1323 w 2599"/>
                  <a:gd name="T57" fmla="*/ 1584 h 1879"/>
                  <a:gd name="T58" fmla="*/ 1370 w 2599"/>
                  <a:gd name="T59" fmla="*/ 1447 h 1879"/>
                  <a:gd name="T60" fmla="*/ 1416 w 2599"/>
                  <a:gd name="T61" fmla="*/ 1310 h 1879"/>
                  <a:gd name="T62" fmla="*/ 1462 w 2599"/>
                  <a:gd name="T63" fmla="*/ 1180 h 1879"/>
                  <a:gd name="T64" fmla="*/ 1509 w 2599"/>
                  <a:gd name="T65" fmla="*/ 1060 h 1879"/>
                  <a:gd name="T66" fmla="*/ 1555 w 2599"/>
                  <a:gd name="T67" fmla="*/ 955 h 1879"/>
                  <a:gd name="T68" fmla="*/ 1601 w 2599"/>
                  <a:gd name="T69" fmla="*/ 865 h 1879"/>
                  <a:gd name="T70" fmla="*/ 1648 w 2599"/>
                  <a:gd name="T71" fmla="*/ 792 h 1879"/>
                  <a:gd name="T72" fmla="*/ 1694 w 2599"/>
                  <a:gd name="T73" fmla="*/ 736 h 1879"/>
                  <a:gd name="T74" fmla="*/ 1741 w 2599"/>
                  <a:gd name="T75" fmla="*/ 696 h 1879"/>
                  <a:gd name="T76" fmla="*/ 1787 w 2599"/>
                  <a:gd name="T77" fmla="*/ 672 h 1879"/>
                  <a:gd name="T78" fmla="*/ 1833 w 2599"/>
                  <a:gd name="T79" fmla="*/ 663 h 1879"/>
                  <a:gd name="T80" fmla="*/ 1880 w 2599"/>
                  <a:gd name="T81" fmla="*/ 666 h 1879"/>
                  <a:gd name="T82" fmla="*/ 1926 w 2599"/>
                  <a:gd name="T83" fmla="*/ 680 h 1879"/>
                  <a:gd name="T84" fmla="*/ 1973 w 2599"/>
                  <a:gd name="T85" fmla="*/ 702 h 1879"/>
                  <a:gd name="T86" fmla="*/ 2019 w 2599"/>
                  <a:gd name="T87" fmla="*/ 730 h 1879"/>
                  <a:gd name="T88" fmla="*/ 2066 w 2599"/>
                  <a:gd name="T89" fmla="*/ 761 h 1879"/>
                  <a:gd name="T90" fmla="*/ 2112 w 2599"/>
                  <a:gd name="T91" fmla="*/ 792 h 1879"/>
                  <a:gd name="T92" fmla="*/ 2158 w 2599"/>
                  <a:gd name="T93" fmla="*/ 821 h 1879"/>
                  <a:gd name="T94" fmla="*/ 2205 w 2599"/>
                  <a:gd name="T95" fmla="*/ 846 h 1879"/>
                  <a:gd name="T96" fmla="*/ 2251 w 2599"/>
                  <a:gd name="T97" fmla="*/ 866 h 1879"/>
                  <a:gd name="T98" fmla="*/ 2298 w 2599"/>
                  <a:gd name="T99" fmla="*/ 880 h 1879"/>
                  <a:gd name="T100" fmla="*/ 2344 w 2599"/>
                  <a:gd name="T101" fmla="*/ 888 h 1879"/>
                  <a:gd name="T102" fmla="*/ 2390 w 2599"/>
                  <a:gd name="T103" fmla="*/ 890 h 1879"/>
                  <a:gd name="T104" fmla="*/ 2437 w 2599"/>
                  <a:gd name="T105" fmla="*/ 888 h 1879"/>
                  <a:gd name="T106" fmla="*/ 2483 w 2599"/>
                  <a:gd name="T107" fmla="*/ 881 h 1879"/>
                  <a:gd name="T108" fmla="*/ 2529 w 2599"/>
                  <a:gd name="T109" fmla="*/ 872 h 1879"/>
                  <a:gd name="T110" fmla="*/ 2576 w 2599"/>
                  <a:gd name="T111" fmla="*/ 861 h 18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599" h="1879">
                    <a:moveTo>
                      <a:pt x="0" y="1064"/>
                    </a:moveTo>
                    <a:lnTo>
                      <a:pt x="24" y="1032"/>
                    </a:lnTo>
                    <a:lnTo>
                      <a:pt x="47" y="972"/>
                    </a:lnTo>
                    <a:lnTo>
                      <a:pt x="70" y="851"/>
                    </a:lnTo>
                    <a:lnTo>
                      <a:pt x="93" y="716"/>
                    </a:lnTo>
                    <a:lnTo>
                      <a:pt x="117" y="638"/>
                    </a:lnTo>
                    <a:lnTo>
                      <a:pt x="140" y="636"/>
                    </a:lnTo>
                    <a:lnTo>
                      <a:pt x="163" y="681"/>
                    </a:lnTo>
                    <a:lnTo>
                      <a:pt x="186" y="731"/>
                    </a:lnTo>
                    <a:lnTo>
                      <a:pt x="210" y="761"/>
                    </a:lnTo>
                    <a:lnTo>
                      <a:pt x="233" y="773"/>
                    </a:lnTo>
                    <a:lnTo>
                      <a:pt x="256" y="782"/>
                    </a:lnTo>
                    <a:lnTo>
                      <a:pt x="279" y="797"/>
                    </a:lnTo>
                    <a:lnTo>
                      <a:pt x="302" y="813"/>
                    </a:lnTo>
                    <a:lnTo>
                      <a:pt x="325" y="823"/>
                    </a:lnTo>
                    <a:lnTo>
                      <a:pt x="349" y="833"/>
                    </a:lnTo>
                    <a:lnTo>
                      <a:pt x="372" y="849"/>
                    </a:lnTo>
                    <a:lnTo>
                      <a:pt x="395" y="870"/>
                    </a:lnTo>
                    <a:lnTo>
                      <a:pt x="418" y="884"/>
                    </a:lnTo>
                    <a:lnTo>
                      <a:pt x="441" y="880"/>
                    </a:lnTo>
                    <a:lnTo>
                      <a:pt x="465" y="846"/>
                    </a:lnTo>
                    <a:lnTo>
                      <a:pt x="488" y="778"/>
                    </a:lnTo>
                    <a:lnTo>
                      <a:pt x="511" y="678"/>
                    </a:lnTo>
                    <a:lnTo>
                      <a:pt x="534" y="559"/>
                    </a:lnTo>
                    <a:lnTo>
                      <a:pt x="557" y="435"/>
                    </a:lnTo>
                    <a:lnTo>
                      <a:pt x="581" y="320"/>
                    </a:lnTo>
                    <a:lnTo>
                      <a:pt x="604" y="219"/>
                    </a:lnTo>
                    <a:lnTo>
                      <a:pt x="627" y="134"/>
                    </a:lnTo>
                    <a:lnTo>
                      <a:pt x="650" y="66"/>
                    </a:lnTo>
                    <a:lnTo>
                      <a:pt x="673" y="20"/>
                    </a:lnTo>
                    <a:lnTo>
                      <a:pt x="697" y="0"/>
                    </a:lnTo>
                    <a:lnTo>
                      <a:pt x="720" y="11"/>
                    </a:lnTo>
                    <a:lnTo>
                      <a:pt x="743" y="52"/>
                    </a:lnTo>
                    <a:lnTo>
                      <a:pt x="766" y="122"/>
                    </a:lnTo>
                    <a:lnTo>
                      <a:pt x="789" y="217"/>
                    </a:lnTo>
                    <a:lnTo>
                      <a:pt x="813" y="331"/>
                    </a:lnTo>
                    <a:lnTo>
                      <a:pt x="836" y="459"/>
                    </a:lnTo>
                    <a:lnTo>
                      <a:pt x="859" y="598"/>
                    </a:lnTo>
                    <a:lnTo>
                      <a:pt x="882" y="742"/>
                    </a:lnTo>
                    <a:lnTo>
                      <a:pt x="905" y="887"/>
                    </a:lnTo>
                    <a:lnTo>
                      <a:pt x="929" y="1032"/>
                    </a:lnTo>
                    <a:lnTo>
                      <a:pt x="952" y="1172"/>
                    </a:lnTo>
                    <a:lnTo>
                      <a:pt x="975" y="1306"/>
                    </a:lnTo>
                    <a:lnTo>
                      <a:pt x="998" y="1432"/>
                    </a:lnTo>
                    <a:lnTo>
                      <a:pt x="1021" y="1546"/>
                    </a:lnTo>
                    <a:lnTo>
                      <a:pt x="1045" y="1646"/>
                    </a:lnTo>
                    <a:lnTo>
                      <a:pt x="1068" y="1730"/>
                    </a:lnTo>
                    <a:lnTo>
                      <a:pt x="1091" y="1796"/>
                    </a:lnTo>
                    <a:lnTo>
                      <a:pt x="1114" y="1843"/>
                    </a:lnTo>
                    <a:lnTo>
                      <a:pt x="1138" y="1870"/>
                    </a:lnTo>
                    <a:lnTo>
                      <a:pt x="1161" y="1879"/>
                    </a:lnTo>
                    <a:lnTo>
                      <a:pt x="1184" y="1871"/>
                    </a:lnTo>
                    <a:lnTo>
                      <a:pt x="1207" y="1847"/>
                    </a:lnTo>
                    <a:lnTo>
                      <a:pt x="1230" y="1811"/>
                    </a:lnTo>
                    <a:lnTo>
                      <a:pt x="1254" y="1764"/>
                    </a:lnTo>
                    <a:lnTo>
                      <a:pt x="1277" y="1710"/>
                    </a:lnTo>
                    <a:lnTo>
                      <a:pt x="1300" y="1649"/>
                    </a:lnTo>
                    <a:lnTo>
                      <a:pt x="1323" y="1584"/>
                    </a:lnTo>
                    <a:lnTo>
                      <a:pt x="1346" y="1516"/>
                    </a:lnTo>
                    <a:lnTo>
                      <a:pt x="1370" y="1447"/>
                    </a:lnTo>
                    <a:lnTo>
                      <a:pt x="1393" y="1378"/>
                    </a:lnTo>
                    <a:lnTo>
                      <a:pt x="1416" y="1310"/>
                    </a:lnTo>
                    <a:lnTo>
                      <a:pt x="1439" y="1244"/>
                    </a:lnTo>
                    <a:lnTo>
                      <a:pt x="1462" y="1180"/>
                    </a:lnTo>
                    <a:lnTo>
                      <a:pt x="1485" y="1119"/>
                    </a:lnTo>
                    <a:lnTo>
                      <a:pt x="1509" y="1060"/>
                    </a:lnTo>
                    <a:lnTo>
                      <a:pt x="1532" y="1006"/>
                    </a:lnTo>
                    <a:lnTo>
                      <a:pt x="1555" y="955"/>
                    </a:lnTo>
                    <a:lnTo>
                      <a:pt x="1578" y="908"/>
                    </a:lnTo>
                    <a:lnTo>
                      <a:pt x="1601" y="865"/>
                    </a:lnTo>
                    <a:lnTo>
                      <a:pt x="1625" y="826"/>
                    </a:lnTo>
                    <a:lnTo>
                      <a:pt x="1648" y="792"/>
                    </a:lnTo>
                    <a:lnTo>
                      <a:pt x="1671" y="762"/>
                    </a:lnTo>
                    <a:lnTo>
                      <a:pt x="1694" y="736"/>
                    </a:lnTo>
                    <a:lnTo>
                      <a:pt x="1717" y="714"/>
                    </a:lnTo>
                    <a:lnTo>
                      <a:pt x="1741" y="696"/>
                    </a:lnTo>
                    <a:lnTo>
                      <a:pt x="1764" y="682"/>
                    </a:lnTo>
                    <a:lnTo>
                      <a:pt x="1787" y="672"/>
                    </a:lnTo>
                    <a:lnTo>
                      <a:pt x="1810" y="666"/>
                    </a:lnTo>
                    <a:lnTo>
                      <a:pt x="1833" y="663"/>
                    </a:lnTo>
                    <a:lnTo>
                      <a:pt x="1857" y="663"/>
                    </a:lnTo>
                    <a:lnTo>
                      <a:pt x="1880" y="666"/>
                    </a:lnTo>
                    <a:lnTo>
                      <a:pt x="1903" y="672"/>
                    </a:lnTo>
                    <a:lnTo>
                      <a:pt x="1926" y="680"/>
                    </a:lnTo>
                    <a:lnTo>
                      <a:pt x="1950" y="690"/>
                    </a:lnTo>
                    <a:lnTo>
                      <a:pt x="1973" y="702"/>
                    </a:lnTo>
                    <a:lnTo>
                      <a:pt x="1996" y="716"/>
                    </a:lnTo>
                    <a:lnTo>
                      <a:pt x="2019" y="730"/>
                    </a:lnTo>
                    <a:lnTo>
                      <a:pt x="2042" y="745"/>
                    </a:lnTo>
                    <a:lnTo>
                      <a:pt x="2066" y="761"/>
                    </a:lnTo>
                    <a:lnTo>
                      <a:pt x="2089" y="777"/>
                    </a:lnTo>
                    <a:lnTo>
                      <a:pt x="2112" y="792"/>
                    </a:lnTo>
                    <a:lnTo>
                      <a:pt x="2135" y="807"/>
                    </a:lnTo>
                    <a:lnTo>
                      <a:pt x="2158" y="821"/>
                    </a:lnTo>
                    <a:lnTo>
                      <a:pt x="2182" y="834"/>
                    </a:lnTo>
                    <a:lnTo>
                      <a:pt x="2205" y="846"/>
                    </a:lnTo>
                    <a:lnTo>
                      <a:pt x="2228" y="857"/>
                    </a:lnTo>
                    <a:lnTo>
                      <a:pt x="2251" y="866"/>
                    </a:lnTo>
                    <a:lnTo>
                      <a:pt x="2274" y="874"/>
                    </a:lnTo>
                    <a:lnTo>
                      <a:pt x="2298" y="880"/>
                    </a:lnTo>
                    <a:lnTo>
                      <a:pt x="2321" y="885"/>
                    </a:lnTo>
                    <a:lnTo>
                      <a:pt x="2344" y="888"/>
                    </a:lnTo>
                    <a:lnTo>
                      <a:pt x="2367" y="890"/>
                    </a:lnTo>
                    <a:lnTo>
                      <a:pt x="2390" y="890"/>
                    </a:lnTo>
                    <a:lnTo>
                      <a:pt x="2414" y="890"/>
                    </a:lnTo>
                    <a:lnTo>
                      <a:pt x="2437" y="888"/>
                    </a:lnTo>
                    <a:lnTo>
                      <a:pt x="2460" y="885"/>
                    </a:lnTo>
                    <a:lnTo>
                      <a:pt x="2483" y="881"/>
                    </a:lnTo>
                    <a:lnTo>
                      <a:pt x="2506" y="877"/>
                    </a:lnTo>
                    <a:lnTo>
                      <a:pt x="2529" y="872"/>
                    </a:lnTo>
                    <a:lnTo>
                      <a:pt x="2553" y="867"/>
                    </a:lnTo>
                    <a:lnTo>
                      <a:pt x="2576" y="861"/>
                    </a:lnTo>
                    <a:lnTo>
                      <a:pt x="2599" y="855"/>
                    </a:lnTo>
                  </a:path>
                </a:pathLst>
              </a:custGeom>
              <a:noFill/>
              <a:ln w="28575" cap="flat">
                <a:solidFill>
                  <a:schemeClr val="accent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4" name="Freeform 39">
                <a:extLst>
                  <a:ext uri="{FF2B5EF4-FFF2-40B4-BE49-F238E27FC236}">
                    <a16:creationId xmlns:a16="http://schemas.microsoft.com/office/drawing/2014/main" id="{2348F45A-EB66-4499-9BD2-DB6908A51E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9" y="664"/>
                <a:ext cx="2602" cy="2021"/>
              </a:xfrm>
              <a:custGeom>
                <a:avLst/>
                <a:gdLst>
                  <a:gd name="T0" fmla="*/ 55 w 2602"/>
                  <a:gd name="T1" fmla="*/ 991 h 2021"/>
                  <a:gd name="T2" fmla="*/ 147 w 2602"/>
                  <a:gd name="T3" fmla="*/ 788 h 2021"/>
                  <a:gd name="T4" fmla="*/ 186 w 2602"/>
                  <a:gd name="T5" fmla="*/ 926 h 2021"/>
                  <a:gd name="T6" fmla="*/ 232 w 2602"/>
                  <a:gd name="T7" fmla="*/ 960 h 2021"/>
                  <a:gd name="T8" fmla="*/ 232 w 2602"/>
                  <a:gd name="T9" fmla="*/ 960 h 2021"/>
                  <a:gd name="T10" fmla="*/ 266 w 2602"/>
                  <a:gd name="T11" fmla="*/ 847 h 2021"/>
                  <a:gd name="T12" fmla="*/ 382 w 2602"/>
                  <a:gd name="T13" fmla="*/ 990 h 2021"/>
                  <a:gd name="T14" fmla="*/ 402 w 2602"/>
                  <a:gd name="T15" fmla="*/ 1087 h 2021"/>
                  <a:gd name="T16" fmla="*/ 441 w 2602"/>
                  <a:gd name="T17" fmla="*/ 1052 h 2021"/>
                  <a:gd name="T18" fmla="*/ 482 w 2602"/>
                  <a:gd name="T19" fmla="*/ 950 h 2021"/>
                  <a:gd name="T20" fmla="*/ 516 w 2602"/>
                  <a:gd name="T21" fmla="*/ 721 h 2021"/>
                  <a:gd name="T22" fmla="*/ 598 w 2602"/>
                  <a:gd name="T23" fmla="*/ 504 h 2021"/>
                  <a:gd name="T24" fmla="*/ 626 w 2602"/>
                  <a:gd name="T25" fmla="*/ 335 h 2021"/>
                  <a:gd name="T26" fmla="*/ 654 w 2602"/>
                  <a:gd name="T27" fmla="*/ 280 h 2021"/>
                  <a:gd name="T28" fmla="*/ 711 w 2602"/>
                  <a:gd name="T29" fmla="*/ 28 h 2021"/>
                  <a:gd name="T30" fmla="*/ 739 w 2602"/>
                  <a:gd name="T31" fmla="*/ 60 h 2021"/>
                  <a:gd name="T32" fmla="*/ 739 w 2602"/>
                  <a:gd name="T33" fmla="*/ 60 h 2021"/>
                  <a:gd name="T34" fmla="*/ 782 w 2602"/>
                  <a:gd name="T35" fmla="*/ 343 h 2021"/>
                  <a:gd name="T36" fmla="*/ 802 w 2602"/>
                  <a:gd name="T37" fmla="*/ 515 h 2021"/>
                  <a:gd name="T38" fmla="*/ 816 w 2602"/>
                  <a:gd name="T39" fmla="*/ 629 h 2021"/>
                  <a:gd name="T40" fmla="*/ 858 w 2602"/>
                  <a:gd name="T41" fmla="*/ 890 h 2021"/>
                  <a:gd name="T42" fmla="*/ 880 w 2602"/>
                  <a:gd name="T43" fmla="*/ 970 h 2021"/>
                  <a:gd name="T44" fmla="*/ 943 w 2602"/>
                  <a:gd name="T45" fmla="*/ 1132 h 2021"/>
                  <a:gd name="T46" fmla="*/ 967 w 2602"/>
                  <a:gd name="T47" fmla="*/ 1363 h 2021"/>
                  <a:gd name="T48" fmla="*/ 993 w 2602"/>
                  <a:gd name="T49" fmla="*/ 1534 h 2021"/>
                  <a:gd name="T50" fmla="*/ 1022 w 2602"/>
                  <a:gd name="T51" fmla="*/ 1706 h 2021"/>
                  <a:gd name="T52" fmla="*/ 1063 w 2602"/>
                  <a:gd name="T53" fmla="*/ 1814 h 2021"/>
                  <a:gd name="T54" fmla="*/ 1091 w 2602"/>
                  <a:gd name="T55" fmla="*/ 1921 h 2021"/>
                  <a:gd name="T56" fmla="*/ 1082 w 2602"/>
                  <a:gd name="T57" fmla="*/ 1870 h 2021"/>
                  <a:gd name="T58" fmla="*/ 1127 w 2602"/>
                  <a:gd name="T59" fmla="*/ 1974 h 2021"/>
                  <a:gd name="T60" fmla="*/ 1258 w 2602"/>
                  <a:gd name="T61" fmla="*/ 1850 h 2021"/>
                  <a:gd name="T62" fmla="*/ 1271 w 2602"/>
                  <a:gd name="T63" fmla="*/ 1793 h 2021"/>
                  <a:gd name="T64" fmla="*/ 1351 w 2602"/>
                  <a:gd name="T65" fmla="*/ 1577 h 2021"/>
                  <a:gd name="T66" fmla="*/ 1351 w 2602"/>
                  <a:gd name="T67" fmla="*/ 1577 h 2021"/>
                  <a:gd name="T68" fmla="*/ 1496 w 2602"/>
                  <a:gd name="T69" fmla="*/ 1389 h 2021"/>
                  <a:gd name="T70" fmla="*/ 1513 w 2602"/>
                  <a:gd name="T71" fmla="*/ 1366 h 2021"/>
                  <a:gd name="T72" fmla="*/ 1559 w 2602"/>
                  <a:gd name="T73" fmla="*/ 1252 h 2021"/>
                  <a:gd name="T74" fmla="*/ 1580 w 2602"/>
                  <a:gd name="T75" fmla="*/ 1139 h 2021"/>
                  <a:gd name="T76" fmla="*/ 1624 w 2602"/>
                  <a:gd name="T77" fmla="*/ 971 h 2021"/>
                  <a:gd name="T78" fmla="*/ 1645 w 2602"/>
                  <a:gd name="T79" fmla="*/ 858 h 2021"/>
                  <a:gd name="T80" fmla="*/ 1683 w 2602"/>
                  <a:gd name="T81" fmla="*/ 743 h 2021"/>
                  <a:gd name="T82" fmla="*/ 1765 w 2602"/>
                  <a:gd name="T83" fmla="*/ 875 h 2021"/>
                  <a:gd name="T84" fmla="*/ 1824 w 2602"/>
                  <a:gd name="T85" fmla="*/ 814 h 2021"/>
                  <a:gd name="T86" fmla="*/ 1881 w 2602"/>
                  <a:gd name="T87" fmla="*/ 749 h 2021"/>
                  <a:gd name="T88" fmla="*/ 1889 w 2602"/>
                  <a:gd name="T89" fmla="*/ 736 h 2021"/>
                  <a:gd name="T90" fmla="*/ 1980 w 2602"/>
                  <a:gd name="T91" fmla="*/ 722 h 2021"/>
                  <a:gd name="T92" fmla="*/ 1994 w 2602"/>
                  <a:gd name="T93" fmla="*/ 653 h 2021"/>
                  <a:gd name="T94" fmla="*/ 2078 w 2602"/>
                  <a:gd name="T95" fmla="*/ 575 h 2021"/>
                  <a:gd name="T96" fmla="*/ 2134 w 2602"/>
                  <a:gd name="T97" fmla="*/ 812 h 2021"/>
                  <a:gd name="T98" fmla="*/ 2199 w 2602"/>
                  <a:gd name="T99" fmla="*/ 862 h 2021"/>
                  <a:gd name="T100" fmla="*/ 2207 w 2602"/>
                  <a:gd name="T101" fmla="*/ 836 h 2021"/>
                  <a:gd name="T102" fmla="*/ 2289 w 2602"/>
                  <a:gd name="T103" fmla="*/ 864 h 2021"/>
                  <a:gd name="T104" fmla="*/ 2321 w 2602"/>
                  <a:gd name="T105" fmla="*/ 969 h 2021"/>
                  <a:gd name="T106" fmla="*/ 2359 w 2602"/>
                  <a:gd name="T107" fmla="*/ 1093 h 2021"/>
                  <a:gd name="T108" fmla="*/ 2421 w 2602"/>
                  <a:gd name="T109" fmla="*/ 1094 h 2021"/>
                  <a:gd name="T110" fmla="*/ 2513 w 2602"/>
                  <a:gd name="T111" fmla="*/ 1031 h 2021"/>
                  <a:gd name="T112" fmla="*/ 2544 w 2602"/>
                  <a:gd name="T113" fmla="*/ 1133 h 2021"/>
                  <a:gd name="T114" fmla="*/ 2543 w 2602"/>
                  <a:gd name="T115" fmla="*/ 1203 h 2021"/>
                  <a:gd name="T116" fmla="*/ 2585 w 2602"/>
                  <a:gd name="T117" fmla="*/ 1312 h 2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602" h="2021">
                    <a:moveTo>
                      <a:pt x="48" y="1107"/>
                    </a:moveTo>
                    <a:lnTo>
                      <a:pt x="60" y="1051"/>
                    </a:lnTo>
                    <a:lnTo>
                      <a:pt x="44" y="1048"/>
                    </a:lnTo>
                    <a:lnTo>
                      <a:pt x="32" y="1104"/>
                    </a:lnTo>
                    <a:lnTo>
                      <a:pt x="48" y="1107"/>
                    </a:lnTo>
                    <a:close/>
                    <a:moveTo>
                      <a:pt x="71" y="994"/>
                    </a:moveTo>
                    <a:lnTo>
                      <a:pt x="82" y="937"/>
                    </a:lnTo>
                    <a:lnTo>
                      <a:pt x="66" y="934"/>
                    </a:lnTo>
                    <a:lnTo>
                      <a:pt x="55" y="991"/>
                    </a:lnTo>
                    <a:lnTo>
                      <a:pt x="71" y="994"/>
                    </a:lnTo>
                    <a:close/>
                    <a:moveTo>
                      <a:pt x="94" y="881"/>
                    </a:moveTo>
                    <a:lnTo>
                      <a:pt x="107" y="825"/>
                    </a:lnTo>
                    <a:lnTo>
                      <a:pt x="91" y="821"/>
                    </a:lnTo>
                    <a:lnTo>
                      <a:pt x="78" y="878"/>
                    </a:lnTo>
                    <a:lnTo>
                      <a:pt x="94" y="881"/>
                    </a:lnTo>
                    <a:close/>
                    <a:moveTo>
                      <a:pt x="119" y="777"/>
                    </a:moveTo>
                    <a:lnTo>
                      <a:pt x="142" y="795"/>
                    </a:lnTo>
                    <a:lnTo>
                      <a:pt x="147" y="788"/>
                    </a:lnTo>
                    <a:lnTo>
                      <a:pt x="139" y="791"/>
                    </a:lnTo>
                    <a:lnTo>
                      <a:pt x="149" y="818"/>
                    </a:lnTo>
                    <a:lnTo>
                      <a:pt x="164" y="813"/>
                    </a:lnTo>
                    <a:lnTo>
                      <a:pt x="154" y="786"/>
                    </a:lnTo>
                    <a:lnTo>
                      <a:pt x="152" y="782"/>
                    </a:lnTo>
                    <a:lnTo>
                      <a:pt x="128" y="764"/>
                    </a:lnTo>
                    <a:lnTo>
                      <a:pt x="119" y="777"/>
                    </a:lnTo>
                    <a:close/>
                    <a:moveTo>
                      <a:pt x="168" y="872"/>
                    </a:moveTo>
                    <a:lnTo>
                      <a:pt x="186" y="926"/>
                    </a:lnTo>
                    <a:lnTo>
                      <a:pt x="186" y="928"/>
                    </a:lnTo>
                    <a:lnTo>
                      <a:pt x="187" y="929"/>
                    </a:lnTo>
                    <a:lnTo>
                      <a:pt x="200" y="920"/>
                    </a:lnTo>
                    <a:lnTo>
                      <a:pt x="200" y="920"/>
                    </a:lnTo>
                    <a:lnTo>
                      <a:pt x="193" y="924"/>
                    </a:lnTo>
                    <a:lnTo>
                      <a:pt x="201" y="921"/>
                    </a:lnTo>
                    <a:lnTo>
                      <a:pt x="183" y="867"/>
                    </a:lnTo>
                    <a:lnTo>
                      <a:pt x="168" y="872"/>
                    </a:lnTo>
                    <a:close/>
                    <a:moveTo>
                      <a:pt x="232" y="960"/>
                    </a:moveTo>
                    <a:lnTo>
                      <a:pt x="244" y="950"/>
                    </a:lnTo>
                    <a:lnTo>
                      <a:pt x="247" y="947"/>
                    </a:lnTo>
                    <a:lnTo>
                      <a:pt x="262" y="907"/>
                    </a:lnTo>
                    <a:lnTo>
                      <a:pt x="247" y="902"/>
                    </a:lnTo>
                    <a:lnTo>
                      <a:pt x="232" y="941"/>
                    </a:lnTo>
                    <a:lnTo>
                      <a:pt x="240" y="944"/>
                    </a:lnTo>
                    <a:lnTo>
                      <a:pt x="235" y="938"/>
                    </a:lnTo>
                    <a:lnTo>
                      <a:pt x="223" y="947"/>
                    </a:lnTo>
                    <a:lnTo>
                      <a:pt x="232" y="960"/>
                    </a:lnTo>
                    <a:close/>
                    <a:moveTo>
                      <a:pt x="281" y="853"/>
                    </a:moveTo>
                    <a:lnTo>
                      <a:pt x="293" y="818"/>
                    </a:lnTo>
                    <a:lnTo>
                      <a:pt x="286" y="816"/>
                    </a:lnTo>
                    <a:lnTo>
                      <a:pt x="292" y="821"/>
                    </a:lnTo>
                    <a:lnTo>
                      <a:pt x="306" y="804"/>
                    </a:lnTo>
                    <a:lnTo>
                      <a:pt x="293" y="794"/>
                    </a:lnTo>
                    <a:lnTo>
                      <a:pt x="280" y="810"/>
                    </a:lnTo>
                    <a:lnTo>
                      <a:pt x="278" y="813"/>
                    </a:lnTo>
                    <a:lnTo>
                      <a:pt x="266" y="847"/>
                    </a:lnTo>
                    <a:lnTo>
                      <a:pt x="281" y="853"/>
                    </a:lnTo>
                    <a:close/>
                    <a:moveTo>
                      <a:pt x="325" y="826"/>
                    </a:moveTo>
                    <a:lnTo>
                      <a:pt x="340" y="882"/>
                    </a:lnTo>
                    <a:lnTo>
                      <a:pt x="355" y="878"/>
                    </a:lnTo>
                    <a:lnTo>
                      <a:pt x="340" y="822"/>
                    </a:lnTo>
                    <a:lnTo>
                      <a:pt x="325" y="826"/>
                    </a:lnTo>
                    <a:close/>
                    <a:moveTo>
                      <a:pt x="354" y="938"/>
                    </a:moveTo>
                    <a:lnTo>
                      <a:pt x="366" y="994"/>
                    </a:lnTo>
                    <a:lnTo>
                      <a:pt x="382" y="990"/>
                    </a:lnTo>
                    <a:lnTo>
                      <a:pt x="369" y="934"/>
                    </a:lnTo>
                    <a:lnTo>
                      <a:pt x="354" y="938"/>
                    </a:lnTo>
                    <a:close/>
                    <a:moveTo>
                      <a:pt x="382" y="1050"/>
                    </a:moveTo>
                    <a:lnTo>
                      <a:pt x="394" y="1089"/>
                    </a:lnTo>
                    <a:lnTo>
                      <a:pt x="398" y="1094"/>
                    </a:lnTo>
                    <a:lnTo>
                      <a:pt x="412" y="1103"/>
                    </a:lnTo>
                    <a:lnTo>
                      <a:pt x="420" y="1089"/>
                    </a:lnTo>
                    <a:lnTo>
                      <a:pt x="406" y="1080"/>
                    </a:lnTo>
                    <a:lnTo>
                      <a:pt x="402" y="1087"/>
                    </a:lnTo>
                    <a:lnTo>
                      <a:pt x="410" y="1085"/>
                    </a:lnTo>
                    <a:lnTo>
                      <a:pt x="397" y="1045"/>
                    </a:lnTo>
                    <a:lnTo>
                      <a:pt x="382" y="1050"/>
                    </a:lnTo>
                    <a:close/>
                    <a:moveTo>
                      <a:pt x="453" y="1064"/>
                    </a:moveTo>
                    <a:lnTo>
                      <a:pt x="456" y="1058"/>
                    </a:lnTo>
                    <a:lnTo>
                      <a:pt x="456" y="1056"/>
                    </a:lnTo>
                    <a:lnTo>
                      <a:pt x="469" y="1007"/>
                    </a:lnTo>
                    <a:lnTo>
                      <a:pt x="453" y="1003"/>
                    </a:lnTo>
                    <a:lnTo>
                      <a:pt x="441" y="1052"/>
                    </a:lnTo>
                    <a:lnTo>
                      <a:pt x="448" y="1054"/>
                    </a:lnTo>
                    <a:lnTo>
                      <a:pt x="441" y="1051"/>
                    </a:lnTo>
                    <a:lnTo>
                      <a:pt x="438" y="1057"/>
                    </a:lnTo>
                    <a:lnTo>
                      <a:pt x="453" y="1064"/>
                    </a:lnTo>
                    <a:close/>
                    <a:moveTo>
                      <a:pt x="482" y="950"/>
                    </a:moveTo>
                    <a:lnTo>
                      <a:pt x="494" y="894"/>
                    </a:lnTo>
                    <a:lnTo>
                      <a:pt x="478" y="890"/>
                    </a:lnTo>
                    <a:lnTo>
                      <a:pt x="466" y="947"/>
                    </a:lnTo>
                    <a:lnTo>
                      <a:pt x="482" y="950"/>
                    </a:lnTo>
                    <a:close/>
                    <a:moveTo>
                      <a:pt x="506" y="837"/>
                    </a:moveTo>
                    <a:lnTo>
                      <a:pt x="518" y="781"/>
                    </a:lnTo>
                    <a:lnTo>
                      <a:pt x="503" y="777"/>
                    </a:lnTo>
                    <a:lnTo>
                      <a:pt x="490" y="834"/>
                    </a:lnTo>
                    <a:lnTo>
                      <a:pt x="506" y="837"/>
                    </a:lnTo>
                    <a:close/>
                    <a:moveTo>
                      <a:pt x="531" y="725"/>
                    </a:moveTo>
                    <a:lnTo>
                      <a:pt x="546" y="669"/>
                    </a:lnTo>
                    <a:lnTo>
                      <a:pt x="530" y="665"/>
                    </a:lnTo>
                    <a:lnTo>
                      <a:pt x="516" y="721"/>
                    </a:lnTo>
                    <a:lnTo>
                      <a:pt x="531" y="725"/>
                    </a:lnTo>
                    <a:close/>
                    <a:moveTo>
                      <a:pt x="562" y="614"/>
                    </a:moveTo>
                    <a:lnTo>
                      <a:pt x="572" y="583"/>
                    </a:lnTo>
                    <a:lnTo>
                      <a:pt x="580" y="559"/>
                    </a:lnTo>
                    <a:lnTo>
                      <a:pt x="565" y="554"/>
                    </a:lnTo>
                    <a:lnTo>
                      <a:pt x="557" y="578"/>
                    </a:lnTo>
                    <a:lnTo>
                      <a:pt x="547" y="610"/>
                    </a:lnTo>
                    <a:lnTo>
                      <a:pt x="562" y="614"/>
                    </a:lnTo>
                    <a:close/>
                    <a:moveTo>
                      <a:pt x="598" y="504"/>
                    </a:moveTo>
                    <a:lnTo>
                      <a:pt x="614" y="449"/>
                    </a:lnTo>
                    <a:lnTo>
                      <a:pt x="599" y="445"/>
                    </a:lnTo>
                    <a:lnTo>
                      <a:pt x="582" y="500"/>
                    </a:lnTo>
                    <a:lnTo>
                      <a:pt x="598" y="504"/>
                    </a:lnTo>
                    <a:close/>
                    <a:moveTo>
                      <a:pt x="629" y="393"/>
                    </a:moveTo>
                    <a:lnTo>
                      <a:pt x="642" y="339"/>
                    </a:lnTo>
                    <a:lnTo>
                      <a:pt x="642" y="336"/>
                    </a:lnTo>
                    <a:lnTo>
                      <a:pt x="627" y="333"/>
                    </a:lnTo>
                    <a:lnTo>
                      <a:pt x="626" y="335"/>
                    </a:lnTo>
                    <a:lnTo>
                      <a:pt x="613" y="389"/>
                    </a:lnTo>
                    <a:lnTo>
                      <a:pt x="629" y="393"/>
                    </a:lnTo>
                    <a:close/>
                    <a:moveTo>
                      <a:pt x="654" y="280"/>
                    </a:moveTo>
                    <a:lnTo>
                      <a:pt x="665" y="226"/>
                    </a:lnTo>
                    <a:lnTo>
                      <a:pt x="665" y="223"/>
                    </a:lnTo>
                    <a:lnTo>
                      <a:pt x="650" y="220"/>
                    </a:lnTo>
                    <a:lnTo>
                      <a:pt x="649" y="222"/>
                    </a:lnTo>
                    <a:lnTo>
                      <a:pt x="638" y="277"/>
                    </a:lnTo>
                    <a:lnTo>
                      <a:pt x="654" y="280"/>
                    </a:lnTo>
                    <a:close/>
                    <a:moveTo>
                      <a:pt x="677" y="167"/>
                    </a:moveTo>
                    <a:lnTo>
                      <a:pt x="688" y="112"/>
                    </a:lnTo>
                    <a:lnTo>
                      <a:pt x="689" y="111"/>
                    </a:lnTo>
                    <a:lnTo>
                      <a:pt x="673" y="106"/>
                    </a:lnTo>
                    <a:lnTo>
                      <a:pt x="673" y="108"/>
                    </a:lnTo>
                    <a:lnTo>
                      <a:pt x="661" y="164"/>
                    </a:lnTo>
                    <a:lnTo>
                      <a:pt x="677" y="167"/>
                    </a:lnTo>
                    <a:close/>
                    <a:moveTo>
                      <a:pt x="704" y="55"/>
                    </a:moveTo>
                    <a:lnTo>
                      <a:pt x="711" y="28"/>
                    </a:lnTo>
                    <a:lnTo>
                      <a:pt x="704" y="26"/>
                    </a:lnTo>
                    <a:lnTo>
                      <a:pt x="709" y="32"/>
                    </a:lnTo>
                    <a:lnTo>
                      <a:pt x="731" y="12"/>
                    </a:lnTo>
                    <a:lnTo>
                      <a:pt x="720" y="0"/>
                    </a:lnTo>
                    <a:lnTo>
                      <a:pt x="698" y="21"/>
                    </a:lnTo>
                    <a:lnTo>
                      <a:pt x="696" y="24"/>
                    </a:lnTo>
                    <a:lnTo>
                      <a:pt x="689" y="51"/>
                    </a:lnTo>
                    <a:lnTo>
                      <a:pt x="704" y="55"/>
                    </a:lnTo>
                    <a:close/>
                    <a:moveTo>
                      <a:pt x="739" y="60"/>
                    </a:moveTo>
                    <a:lnTo>
                      <a:pt x="743" y="69"/>
                    </a:lnTo>
                    <a:lnTo>
                      <a:pt x="750" y="66"/>
                    </a:lnTo>
                    <a:lnTo>
                      <a:pt x="742" y="67"/>
                    </a:lnTo>
                    <a:lnTo>
                      <a:pt x="750" y="114"/>
                    </a:lnTo>
                    <a:lnTo>
                      <a:pt x="766" y="112"/>
                    </a:lnTo>
                    <a:lnTo>
                      <a:pt x="758" y="64"/>
                    </a:lnTo>
                    <a:lnTo>
                      <a:pt x="758" y="63"/>
                    </a:lnTo>
                    <a:lnTo>
                      <a:pt x="754" y="54"/>
                    </a:lnTo>
                    <a:lnTo>
                      <a:pt x="739" y="60"/>
                    </a:lnTo>
                    <a:close/>
                    <a:moveTo>
                      <a:pt x="759" y="171"/>
                    </a:moveTo>
                    <a:lnTo>
                      <a:pt x="765" y="208"/>
                    </a:lnTo>
                    <a:lnTo>
                      <a:pt x="768" y="228"/>
                    </a:lnTo>
                    <a:lnTo>
                      <a:pt x="784" y="226"/>
                    </a:lnTo>
                    <a:lnTo>
                      <a:pt x="781" y="206"/>
                    </a:lnTo>
                    <a:lnTo>
                      <a:pt x="775" y="169"/>
                    </a:lnTo>
                    <a:lnTo>
                      <a:pt x="759" y="171"/>
                    </a:lnTo>
                    <a:close/>
                    <a:moveTo>
                      <a:pt x="775" y="285"/>
                    </a:moveTo>
                    <a:lnTo>
                      <a:pt x="782" y="343"/>
                    </a:lnTo>
                    <a:lnTo>
                      <a:pt x="798" y="341"/>
                    </a:lnTo>
                    <a:lnTo>
                      <a:pt x="791" y="284"/>
                    </a:lnTo>
                    <a:lnTo>
                      <a:pt x="775" y="285"/>
                    </a:lnTo>
                    <a:close/>
                    <a:moveTo>
                      <a:pt x="789" y="400"/>
                    </a:moveTo>
                    <a:lnTo>
                      <a:pt x="795" y="457"/>
                    </a:lnTo>
                    <a:lnTo>
                      <a:pt x="811" y="455"/>
                    </a:lnTo>
                    <a:lnTo>
                      <a:pt x="804" y="398"/>
                    </a:lnTo>
                    <a:lnTo>
                      <a:pt x="789" y="400"/>
                    </a:lnTo>
                    <a:close/>
                    <a:moveTo>
                      <a:pt x="802" y="515"/>
                    </a:moveTo>
                    <a:lnTo>
                      <a:pt x="808" y="572"/>
                    </a:lnTo>
                    <a:lnTo>
                      <a:pt x="824" y="570"/>
                    </a:lnTo>
                    <a:lnTo>
                      <a:pt x="818" y="513"/>
                    </a:lnTo>
                    <a:lnTo>
                      <a:pt x="802" y="515"/>
                    </a:lnTo>
                    <a:close/>
                    <a:moveTo>
                      <a:pt x="816" y="629"/>
                    </a:moveTo>
                    <a:lnTo>
                      <a:pt x="824" y="686"/>
                    </a:lnTo>
                    <a:lnTo>
                      <a:pt x="840" y="684"/>
                    </a:lnTo>
                    <a:lnTo>
                      <a:pt x="832" y="627"/>
                    </a:lnTo>
                    <a:lnTo>
                      <a:pt x="816" y="629"/>
                    </a:lnTo>
                    <a:close/>
                    <a:moveTo>
                      <a:pt x="832" y="744"/>
                    </a:moveTo>
                    <a:lnTo>
                      <a:pt x="835" y="768"/>
                    </a:lnTo>
                    <a:lnTo>
                      <a:pt x="841" y="801"/>
                    </a:lnTo>
                    <a:lnTo>
                      <a:pt x="857" y="798"/>
                    </a:lnTo>
                    <a:lnTo>
                      <a:pt x="851" y="765"/>
                    </a:lnTo>
                    <a:lnTo>
                      <a:pt x="847" y="741"/>
                    </a:lnTo>
                    <a:lnTo>
                      <a:pt x="832" y="744"/>
                    </a:lnTo>
                    <a:close/>
                    <a:moveTo>
                      <a:pt x="852" y="858"/>
                    </a:moveTo>
                    <a:lnTo>
                      <a:pt x="858" y="890"/>
                    </a:lnTo>
                    <a:lnTo>
                      <a:pt x="858" y="890"/>
                    </a:lnTo>
                    <a:lnTo>
                      <a:pt x="865" y="914"/>
                    </a:lnTo>
                    <a:lnTo>
                      <a:pt x="880" y="910"/>
                    </a:lnTo>
                    <a:lnTo>
                      <a:pt x="874" y="886"/>
                    </a:lnTo>
                    <a:lnTo>
                      <a:pt x="866" y="888"/>
                    </a:lnTo>
                    <a:lnTo>
                      <a:pt x="874" y="887"/>
                    </a:lnTo>
                    <a:lnTo>
                      <a:pt x="868" y="855"/>
                    </a:lnTo>
                    <a:lnTo>
                      <a:pt x="852" y="858"/>
                    </a:lnTo>
                    <a:close/>
                    <a:moveTo>
                      <a:pt x="880" y="970"/>
                    </a:moveTo>
                    <a:lnTo>
                      <a:pt x="881" y="974"/>
                    </a:lnTo>
                    <a:lnTo>
                      <a:pt x="898" y="1025"/>
                    </a:lnTo>
                    <a:lnTo>
                      <a:pt x="913" y="1021"/>
                    </a:lnTo>
                    <a:lnTo>
                      <a:pt x="897" y="970"/>
                    </a:lnTo>
                    <a:lnTo>
                      <a:pt x="896" y="966"/>
                    </a:lnTo>
                    <a:lnTo>
                      <a:pt x="880" y="970"/>
                    </a:lnTo>
                    <a:close/>
                    <a:moveTo>
                      <a:pt x="913" y="1081"/>
                    </a:moveTo>
                    <a:lnTo>
                      <a:pt x="928" y="1137"/>
                    </a:lnTo>
                    <a:lnTo>
                      <a:pt x="943" y="1132"/>
                    </a:lnTo>
                    <a:lnTo>
                      <a:pt x="929" y="1076"/>
                    </a:lnTo>
                    <a:lnTo>
                      <a:pt x="913" y="1081"/>
                    </a:lnTo>
                    <a:close/>
                    <a:moveTo>
                      <a:pt x="938" y="1193"/>
                    </a:moveTo>
                    <a:lnTo>
                      <a:pt x="949" y="1249"/>
                    </a:lnTo>
                    <a:lnTo>
                      <a:pt x="965" y="1246"/>
                    </a:lnTo>
                    <a:lnTo>
                      <a:pt x="954" y="1190"/>
                    </a:lnTo>
                    <a:lnTo>
                      <a:pt x="938" y="1193"/>
                    </a:lnTo>
                    <a:close/>
                    <a:moveTo>
                      <a:pt x="958" y="1306"/>
                    </a:moveTo>
                    <a:lnTo>
                      <a:pt x="967" y="1363"/>
                    </a:lnTo>
                    <a:lnTo>
                      <a:pt x="983" y="1361"/>
                    </a:lnTo>
                    <a:lnTo>
                      <a:pt x="974" y="1303"/>
                    </a:lnTo>
                    <a:lnTo>
                      <a:pt x="958" y="1306"/>
                    </a:lnTo>
                    <a:close/>
                    <a:moveTo>
                      <a:pt x="976" y="1420"/>
                    </a:moveTo>
                    <a:lnTo>
                      <a:pt x="985" y="1477"/>
                    </a:lnTo>
                    <a:lnTo>
                      <a:pt x="1000" y="1475"/>
                    </a:lnTo>
                    <a:lnTo>
                      <a:pt x="992" y="1418"/>
                    </a:lnTo>
                    <a:lnTo>
                      <a:pt x="976" y="1420"/>
                    </a:lnTo>
                    <a:close/>
                    <a:moveTo>
                      <a:pt x="993" y="1534"/>
                    </a:moveTo>
                    <a:lnTo>
                      <a:pt x="997" y="1562"/>
                    </a:lnTo>
                    <a:lnTo>
                      <a:pt x="1002" y="1591"/>
                    </a:lnTo>
                    <a:lnTo>
                      <a:pt x="1018" y="1589"/>
                    </a:lnTo>
                    <a:lnTo>
                      <a:pt x="1013" y="1559"/>
                    </a:lnTo>
                    <a:lnTo>
                      <a:pt x="1009" y="1532"/>
                    </a:lnTo>
                    <a:lnTo>
                      <a:pt x="993" y="1534"/>
                    </a:lnTo>
                    <a:close/>
                    <a:moveTo>
                      <a:pt x="1012" y="1648"/>
                    </a:moveTo>
                    <a:lnTo>
                      <a:pt x="1020" y="1700"/>
                    </a:lnTo>
                    <a:lnTo>
                      <a:pt x="1022" y="1706"/>
                    </a:lnTo>
                    <a:lnTo>
                      <a:pt x="1037" y="1702"/>
                    </a:lnTo>
                    <a:lnTo>
                      <a:pt x="1036" y="1697"/>
                    </a:lnTo>
                    <a:lnTo>
                      <a:pt x="1028" y="1646"/>
                    </a:lnTo>
                    <a:lnTo>
                      <a:pt x="1012" y="1648"/>
                    </a:lnTo>
                    <a:close/>
                    <a:moveTo>
                      <a:pt x="1034" y="1762"/>
                    </a:moveTo>
                    <a:lnTo>
                      <a:pt x="1044" y="1805"/>
                    </a:lnTo>
                    <a:lnTo>
                      <a:pt x="1044" y="1806"/>
                    </a:lnTo>
                    <a:lnTo>
                      <a:pt x="1048" y="1819"/>
                    </a:lnTo>
                    <a:lnTo>
                      <a:pt x="1063" y="1814"/>
                    </a:lnTo>
                    <a:lnTo>
                      <a:pt x="1059" y="1801"/>
                    </a:lnTo>
                    <a:lnTo>
                      <a:pt x="1052" y="1803"/>
                    </a:lnTo>
                    <a:lnTo>
                      <a:pt x="1060" y="1802"/>
                    </a:lnTo>
                    <a:lnTo>
                      <a:pt x="1050" y="1759"/>
                    </a:lnTo>
                    <a:lnTo>
                      <a:pt x="1034" y="1762"/>
                    </a:lnTo>
                    <a:close/>
                    <a:moveTo>
                      <a:pt x="1066" y="1873"/>
                    </a:moveTo>
                    <a:lnTo>
                      <a:pt x="1067" y="1875"/>
                    </a:lnTo>
                    <a:lnTo>
                      <a:pt x="1068" y="1877"/>
                    </a:lnTo>
                    <a:lnTo>
                      <a:pt x="1091" y="1921"/>
                    </a:lnTo>
                    <a:lnTo>
                      <a:pt x="1091" y="1922"/>
                    </a:lnTo>
                    <a:lnTo>
                      <a:pt x="1094" y="1926"/>
                    </a:lnTo>
                    <a:lnTo>
                      <a:pt x="1108" y="1917"/>
                    </a:lnTo>
                    <a:lnTo>
                      <a:pt x="1105" y="1913"/>
                    </a:lnTo>
                    <a:lnTo>
                      <a:pt x="1098" y="1917"/>
                    </a:lnTo>
                    <a:lnTo>
                      <a:pt x="1105" y="1913"/>
                    </a:lnTo>
                    <a:lnTo>
                      <a:pt x="1082" y="1869"/>
                    </a:lnTo>
                    <a:lnTo>
                      <a:pt x="1075" y="1873"/>
                    </a:lnTo>
                    <a:lnTo>
                      <a:pt x="1082" y="1870"/>
                    </a:lnTo>
                    <a:lnTo>
                      <a:pt x="1082" y="1868"/>
                    </a:lnTo>
                    <a:lnTo>
                      <a:pt x="1066" y="1873"/>
                    </a:lnTo>
                    <a:close/>
                    <a:moveTo>
                      <a:pt x="1127" y="1974"/>
                    </a:moveTo>
                    <a:lnTo>
                      <a:pt x="1138" y="1990"/>
                    </a:lnTo>
                    <a:lnTo>
                      <a:pt x="1161" y="2021"/>
                    </a:lnTo>
                    <a:lnTo>
                      <a:pt x="1174" y="2012"/>
                    </a:lnTo>
                    <a:lnTo>
                      <a:pt x="1151" y="1981"/>
                    </a:lnTo>
                    <a:lnTo>
                      <a:pt x="1140" y="1965"/>
                    </a:lnTo>
                    <a:lnTo>
                      <a:pt x="1127" y="1974"/>
                    </a:lnTo>
                    <a:close/>
                    <a:moveTo>
                      <a:pt x="1222" y="2019"/>
                    </a:moveTo>
                    <a:lnTo>
                      <a:pt x="1245" y="1967"/>
                    </a:lnTo>
                    <a:lnTo>
                      <a:pt x="1230" y="1960"/>
                    </a:lnTo>
                    <a:lnTo>
                      <a:pt x="1207" y="2013"/>
                    </a:lnTo>
                    <a:lnTo>
                      <a:pt x="1222" y="2019"/>
                    </a:lnTo>
                    <a:close/>
                    <a:moveTo>
                      <a:pt x="1260" y="1909"/>
                    </a:moveTo>
                    <a:lnTo>
                      <a:pt x="1268" y="1879"/>
                    </a:lnTo>
                    <a:lnTo>
                      <a:pt x="1274" y="1853"/>
                    </a:lnTo>
                    <a:lnTo>
                      <a:pt x="1258" y="1850"/>
                    </a:lnTo>
                    <a:lnTo>
                      <a:pt x="1253" y="1875"/>
                    </a:lnTo>
                    <a:lnTo>
                      <a:pt x="1245" y="1905"/>
                    </a:lnTo>
                    <a:lnTo>
                      <a:pt x="1260" y="1909"/>
                    </a:lnTo>
                    <a:close/>
                    <a:moveTo>
                      <a:pt x="1287" y="1797"/>
                    </a:moveTo>
                    <a:lnTo>
                      <a:pt x="1291" y="1777"/>
                    </a:lnTo>
                    <a:lnTo>
                      <a:pt x="1300" y="1741"/>
                    </a:lnTo>
                    <a:lnTo>
                      <a:pt x="1285" y="1737"/>
                    </a:lnTo>
                    <a:lnTo>
                      <a:pt x="1276" y="1774"/>
                    </a:lnTo>
                    <a:lnTo>
                      <a:pt x="1271" y="1793"/>
                    </a:lnTo>
                    <a:lnTo>
                      <a:pt x="1287" y="1797"/>
                    </a:lnTo>
                    <a:close/>
                    <a:moveTo>
                      <a:pt x="1314" y="1685"/>
                    </a:moveTo>
                    <a:lnTo>
                      <a:pt x="1315" y="1682"/>
                    </a:lnTo>
                    <a:lnTo>
                      <a:pt x="1331" y="1630"/>
                    </a:lnTo>
                    <a:lnTo>
                      <a:pt x="1315" y="1625"/>
                    </a:lnTo>
                    <a:lnTo>
                      <a:pt x="1299" y="1677"/>
                    </a:lnTo>
                    <a:lnTo>
                      <a:pt x="1298" y="1681"/>
                    </a:lnTo>
                    <a:lnTo>
                      <a:pt x="1314" y="1685"/>
                    </a:lnTo>
                    <a:close/>
                    <a:moveTo>
                      <a:pt x="1351" y="1577"/>
                    </a:moveTo>
                    <a:lnTo>
                      <a:pt x="1361" y="1556"/>
                    </a:lnTo>
                    <a:lnTo>
                      <a:pt x="1353" y="1553"/>
                    </a:lnTo>
                    <a:lnTo>
                      <a:pt x="1360" y="1557"/>
                    </a:lnTo>
                    <a:lnTo>
                      <a:pt x="1379" y="1528"/>
                    </a:lnTo>
                    <a:lnTo>
                      <a:pt x="1365" y="1520"/>
                    </a:lnTo>
                    <a:lnTo>
                      <a:pt x="1346" y="1548"/>
                    </a:lnTo>
                    <a:lnTo>
                      <a:pt x="1346" y="1549"/>
                    </a:lnTo>
                    <a:lnTo>
                      <a:pt x="1336" y="1571"/>
                    </a:lnTo>
                    <a:lnTo>
                      <a:pt x="1351" y="1577"/>
                    </a:lnTo>
                    <a:close/>
                    <a:moveTo>
                      <a:pt x="1412" y="1481"/>
                    </a:moveTo>
                    <a:lnTo>
                      <a:pt x="1429" y="1454"/>
                    </a:lnTo>
                    <a:lnTo>
                      <a:pt x="1444" y="1434"/>
                    </a:lnTo>
                    <a:lnTo>
                      <a:pt x="1431" y="1424"/>
                    </a:lnTo>
                    <a:lnTo>
                      <a:pt x="1416" y="1445"/>
                    </a:lnTo>
                    <a:lnTo>
                      <a:pt x="1398" y="1472"/>
                    </a:lnTo>
                    <a:lnTo>
                      <a:pt x="1412" y="1481"/>
                    </a:lnTo>
                    <a:close/>
                    <a:moveTo>
                      <a:pt x="1481" y="1396"/>
                    </a:moveTo>
                    <a:lnTo>
                      <a:pt x="1496" y="1389"/>
                    </a:lnTo>
                    <a:lnTo>
                      <a:pt x="1492" y="1382"/>
                    </a:lnTo>
                    <a:lnTo>
                      <a:pt x="1495" y="1389"/>
                    </a:lnTo>
                    <a:lnTo>
                      <a:pt x="1518" y="1381"/>
                    </a:lnTo>
                    <a:lnTo>
                      <a:pt x="1522" y="1378"/>
                    </a:lnTo>
                    <a:lnTo>
                      <a:pt x="1532" y="1365"/>
                    </a:lnTo>
                    <a:lnTo>
                      <a:pt x="1520" y="1355"/>
                    </a:lnTo>
                    <a:lnTo>
                      <a:pt x="1509" y="1368"/>
                    </a:lnTo>
                    <a:lnTo>
                      <a:pt x="1516" y="1373"/>
                    </a:lnTo>
                    <a:lnTo>
                      <a:pt x="1513" y="1366"/>
                    </a:lnTo>
                    <a:lnTo>
                      <a:pt x="1490" y="1374"/>
                    </a:lnTo>
                    <a:lnTo>
                      <a:pt x="1489" y="1374"/>
                    </a:lnTo>
                    <a:lnTo>
                      <a:pt x="1474" y="1381"/>
                    </a:lnTo>
                    <a:lnTo>
                      <a:pt x="1481" y="1396"/>
                    </a:lnTo>
                    <a:close/>
                    <a:moveTo>
                      <a:pt x="1558" y="1312"/>
                    </a:moveTo>
                    <a:lnTo>
                      <a:pt x="1570" y="1277"/>
                    </a:lnTo>
                    <a:lnTo>
                      <a:pt x="1570" y="1276"/>
                    </a:lnTo>
                    <a:lnTo>
                      <a:pt x="1574" y="1255"/>
                    </a:lnTo>
                    <a:lnTo>
                      <a:pt x="1559" y="1252"/>
                    </a:lnTo>
                    <a:lnTo>
                      <a:pt x="1554" y="1273"/>
                    </a:lnTo>
                    <a:lnTo>
                      <a:pt x="1562" y="1275"/>
                    </a:lnTo>
                    <a:lnTo>
                      <a:pt x="1554" y="1272"/>
                    </a:lnTo>
                    <a:lnTo>
                      <a:pt x="1543" y="1307"/>
                    </a:lnTo>
                    <a:lnTo>
                      <a:pt x="1558" y="1312"/>
                    </a:lnTo>
                    <a:close/>
                    <a:moveTo>
                      <a:pt x="1586" y="1199"/>
                    </a:moveTo>
                    <a:lnTo>
                      <a:pt x="1593" y="1161"/>
                    </a:lnTo>
                    <a:lnTo>
                      <a:pt x="1596" y="1142"/>
                    </a:lnTo>
                    <a:lnTo>
                      <a:pt x="1580" y="1139"/>
                    </a:lnTo>
                    <a:lnTo>
                      <a:pt x="1577" y="1158"/>
                    </a:lnTo>
                    <a:lnTo>
                      <a:pt x="1570" y="1196"/>
                    </a:lnTo>
                    <a:lnTo>
                      <a:pt x="1586" y="1199"/>
                    </a:lnTo>
                    <a:close/>
                    <a:moveTo>
                      <a:pt x="1605" y="1085"/>
                    </a:moveTo>
                    <a:lnTo>
                      <a:pt x="1615" y="1028"/>
                    </a:lnTo>
                    <a:lnTo>
                      <a:pt x="1599" y="1025"/>
                    </a:lnTo>
                    <a:lnTo>
                      <a:pt x="1590" y="1082"/>
                    </a:lnTo>
                    <a:lnTo>
                      <a:pt x="1605" y="1085"/>
                    </a:lnTo>
                    <a:close/>
                    <a:moveTo>
                      <a:pt x="1624" y="971"/>
                    </a:moveTo>
                    <a:lnTo>
                      <a:pt x="1634" y="914"/>
                    </a:lnTo>
                    <a:lnTo>
                      <a:pt x="1618" y="911"/>
                    </a:lnTo>
                    <a:lnTo>
                      <a:pt x="1608" y="968"/>
                    </a:lnTo>
                    <a:lnTo>
                      <a:pt x="1624" y="971"/>
                    </a:lnTo>
                    <a:close/>
                    <a:moveTo>
                      <a:pt x="1645" y="858"/>
                    </a:moveTo>
                    <a:lnTo>
                      <a:pt x="1659" y="802"/>
                    </a:lnTo>
                    <a:lnTo>
                      <a:pt x="1644" y="798"/>
                    </a:lnTo>
                    <a:lnTo>
                      <a:pt x="1630" y="854"/>
                    </a:lnTo>
                    <a:lnTo>
                      <a:pt x="1645" y="858"/>
                    </a:lnTo>
                    <a:close/>
                    <a:moveTo>
                      <a:pt x="1673" y="756"/>
                    </a:moveTo>
                    <a:lnTo>
                      <a:pt x="1696" y="775"/>
                    </a:lnTo>
                    <a:lnTo>
                      <a:pt x="1701" y="769"/>
                    </a:lnTo>
                    <a:lnTo>
                      <a:pt x="1694" y="772"/>
                    </a:lnTo>
                    <a:lnTo>
                      <a:pt x="1705" y="797"/>
                    </a:lnTo>
                    <a:lnTo>
                      <a:pt x="1720" y="790"/>
                    </a:lnTo>
                    <a:lnTo>
                      <a:pt x="1708" y="765"/>
                    </a:lnTo>
                    <a:lnTo>
                      <a:pt x="1706" y="763"/>
                    </a:lnTo>
                    <a:lnTo>
                      <a:pt x="1683" y="743"/>
                    </a:lnTo>
                    <a:lnTo>
                      <a:pt x="1673" y="756"/>
                    </a:lnTo>
                    <a:close/>
                    <a:moveTo>
                      <a:pt x="1731" y="849"/>
                    </a:moveTo>
                    <a:lnTo>
                      <a:pt x="1741" y="868"/>
                    </a:lnTo>
                    <a:lnTo>
                      <a:pt x="1743" y="871"/>
                    </a:lnTo>
                    <a:lnTo>
                      <a:pt x="1766" y="888"/>
                    </a:lnTo>
                    <a:lnTo>
                      <a:pt x="1776" y="887"/>
                    </a:lnTo>
                    <a:lnTo>
                      <a:pt x="1782" y="882"/>
                    </a:lnTo>
                    <a:lnTo>
                      <a:pt x="1771" y="870"/>
                    </a:lnTo>
                    <a:lnTo>
                      <a:pt x="1765" y="875"/>
                    </a:lnTo>
                    <a:lnTo>
                      <a:pt x="1771" y="881"/>
                    </a:lnTo>
                    <a:lnTo>
                      <a:pt x="1775" y="875"/>
                    </a:lnTo>
                    <a:lnTo>
                      <a:pt x="1752" y="858"/>
                    </a:lnTo>
                    <a:lnTo>
                      <a:pt x="1748" y="865"/>
                    </a:lnTo>
                    <a:lnTo>
                      <a:pt x="1755" y="861"/>
                    </a:lnTo>
                    <a:lnTo>
                      <a:pt x="1745" y="842"/>
                    </a:lnTo>
                    <a:lnTo>
                      <a:pt x="1731" y="849"/>
                    </a:lnTo>
                    <a:close/>
                    <a:moveTo>
                      <a:pt x="1816" y="833"/>
                    </a:moveTo>
                    <a:lnTo>
                      <a:pt x="1824" y="814"/>
                    </a:lnTo>
                    <a:lnTo>
                      <a:pt x="1841" y="781"/>
                    </a:lnTo>
                    <a:lnTo>
                      <a:pt x="1826" y="774"/>
                    </a:lnTo>
                    <a:lnTo>
                      <a:pt x="1810" y="807"/>
                    </a:lnTo>
                    <a:lnTo>
                      <a:pt x="1801" y="826"/>
                    </a:lnTo>
                    <a:lnTo>
                      <a:pt x="1816" y="833"/>
                    </a:lnTo>
                    <a:close/>
                    <a:moveTo>
                      <a:pt x="1868" y="747"/>
                    </a:moveTo>
                    <a:lnTo>
                      <a:pt x="1885" y="751"/>
                    </a:lnTo>
                    <a:lnTo>
                      <a:pt x="1887" y="743"/>
                    </a:lnTo>
                    <a:lnTo>
                      <a:pt x="1881" y="749"/>
                    </a:lnTo>
                    <a:lnTo>
                      <a:pt x="1904" y="773"/>
                    </a:lnTo>
                    <a:lnTo>
                      <a:pt x="1905" y="774"/>
                    </a:lnTo>
                    <a:lnTo>
                      <a:pt x="1911" y="779"/>
                    </a:lnTo>
                    <a:lnTo>
                      <a:pt x="1921" y="766"/>
                    </a:lnTo>
                    <a:lnTo>
                      <a:pt x="1915" y="761"/>
                    </a:lnTo>
                    <a:lnTo>
                      <a:pt x="1910" y="768"/>
                    </a:lnTo>
                    <a:lnTo>
                      <a:pt x="1916" y="762"/>
                    </a:lnTo>
                    <a:lnTo>
                      <a:pt x="1893" y="738"/>
                    </a:lnTo>
                    <a:lnTo>
                      <a:pt x="1889" y="736"/>
                    </a:lnTo>
                    <a:lnTo>
                      <a:pt x="1873" y="731"/>
                    </a:lnTo>
                    <a:lnTo>
                      <a:pt x="1868" y="747"/>
                    </a:lnTo>
                    <a:close/>
                    <a:moveTo>
                      <a:pt x="1968" y="767"/>
                    </a:moveTo>
                    <a:lnTo>
                      <a:pt x="1987" y="726"/>
                    </a:lnTo>
                    <a:lnTo>
                      <a:pt x="1987" y="725"/>
                    </a:lnTo>
                    <a:lnTo>
                      <a:pt x="1991" y="713"/>
                    </a:lnTo>
                    <a:lnTo>
                      <a:pt x="1976" y="708"/>
                    </a:lnTo>
                    <a:lnTo>
                      <a:pt x="1972" y="720"/>
                    </a:lnTo>
                    <a:lnTo>
                      <a:pt x="1980" y="722"/>
                    </a:lnTo>
                    <a:lnTo>
                      <a:pt x="1973" y="719"/>
                    </a:lnTo>
                    <a:lnTo>
                      <a:pt x="1953" y="760"/>
                    </a:lnTo>
                    <a:lnTo>
                      <a:pt x="1968" y="767"/>
                    </a:lnTo>
                    <a:close/>
                    <a:moveTo>
                      <a:pt x="2009" y="658"/>
                    </a:moveTo>
                    <a:lnTo>
                      <a:pt x="2010" y="654"/>
                    </a:lnTo>
                    <a:lnTo>
                      <a:pt x="2028" y="604"/>
                    </a:lnTo>
                    <a:lnTo>
                      <a:pt x="2013" y="599"/>
                    </a:lnTo>
                    <a:lnTo>
                      <a:pt x="1995" y="648"/>
                    </a:lnTo>
                    <a:lnTo>
                      <a:pt x="1994" y="653"/>
                    </a:lnTo>
                    <a:lnTo>
                      <a:pt x="2009" y="658"/>
                    </a:lnTo>
                    <a:close/>
                    <a:moveTo>
                      <a:pt x="2048" y="569"/>
                    </a:moveTo>
                    <a:lnTo>
                      <a:pt x="2067" y="587"/>
                    </a:lnTo>
                    <a:lnTo>
                      <a:pt x="2073" y="581"/>
                    </a:lnTo>
                    <a:lnTo>
                      <a:pt x="2065" y="584"/>
                    </a:lnTo>
                    <a:lnTo>
                      <a:pt x="2075" y="614"/>
                    </a:lnTo>
                    <a:lnTo>
                      <a:pt x="2091" y="608"/>
                    </a:lnTo>
                    <a:lnTo>
                      <a:pt x="2080" y="578"/>
                    </a:lnTo>
                    <a:lnTo>
                      <a:pt x="2078" y="575"/>
                    </a:lnTo>
                    <a:lnTo>
                      <a:pt x="2059" y="557"/>
                    </a:lnTo>
                    <a:lnTo>
                      <a:pt x="2048" y="569"/>
                    </a:lnTo>
                    <a:close/>
                    <a:moveTo>
                      <a:pt x="2093" y="668"/>
                    </a:moveTo>
                    <a:lnTo>
                      <a:pt x="2108" y="724"/>
                    </a:lnTo>
                    <a:lnTo>
                      <a:pt x="2123" y="719"/>
                    </a:lnTo>
                    <a:lnTo>
                      <a:pt x="2108" y="663"/>
                    </a:lnTo>
                    <a:lnTo>
                      <a:pt x="2093" y="668"/>
                    </a:lnTo>
                    <a:close/>
                    <a:moveTo>
                      <a:pt x="2125" y="779"/>
                    </a:moveTo>
                    <a:lnTo>
                      <a:pt x="2134" y="812"/>
                    </a:lnTo>
                    <a:lnTo>
                      <a:pt x="2135" y="813"/>
                    </a:lnTo>
                    <a:lnTo>
                      <a:pt x="2146" y="834"/>
                    </a:lnTo>
                    <a:lnTo>
                      <a:pt x="2160" y="826"/>
                    </a:lnTo>
                    <a:lnTo>
                      <a:pt x="2149" y="806"/>
                    </a:lnTo>
                    <a:lnTo>
                      <a:pt x="2142" y="809"/>
                    </a:lnTo>
                    <a:lnTo>
                      <a:pt x="2150" y="807"/>
                    </a:lnTo>
                    <a:lnTo>
                      <a:pt x="2140" y="774"/>
                    </a:lnTo>
                    <a:lnTo>
                      <a:pt x="2125" y="779"/>
                    </a:lnTo>
                    <a:close/>
                    <a:moveTo>
                      <a:pt x="2199" y="862"/>
                    </a:moveTo>
                    <a:lnTo>
                      <a:pt x="2217" y="848"/>
                    </a:lnTo>
                    <a:lnTo>
                      <a:pt x="2240" y="829"/>
                    </a:lnTo>
                    <a:lnTo>
                      <a:pt x="2235" y="823"/>
                    </a:lnTo>
                    <a:lnTo>
                      <a:pt x="2234" y="831"/>
                    </a:lnTo>
                    <a:lnTo>
                      <a:pt x="2239" y="832"/>
                    </a:lnTo>
                    <a:lnTo>
                      <a:pt x="2242" y="816"/>
                    </a:lnTo>
                    <a:lnTo>
                      <a:pt x="2236" y="815"/>
                    </a:lnTo>
                    <a:lnTo>
                      <a:pt x="2230" y="817"/>
                    </a:lnTo>
                    <a:lnTo>
                      <a:pt x="2207" y="836"/>
                    </a:lnTo>
                    <a:lnTo>
                      <a:pt x="2189" y="849"/>
                    </a:lnTo>
                    <a:lnTo>
                      <a:pt x="2199" y="862"/>
                    </a:lnTo>
                    <a:close/>
                    <a:moveTo>
                      <a:pt x="2271" y="865"/>
                    </a:moveTo>
                    <a:lnTo>
                      <a:pt x="2274" y="870"/>
                    </a:lnTo>
                    <a:lnTo>
                      <a:pt x="2281" y="866"/>
                    </a:lnTo>
                    <a:lnTo>
                      <a:pt x="2274" y="868"/>
                    </a:lnTo>
                    <a:lnTo>
                      <a:pt x="2290" y="918"/>
                    </a:lnTo>
                    <a:lnTo>
                      <a:pt x="2305" y="913"/>
                    </a:lnTo>
                    <a:lnTo>
                      <a:pt x="2289" y="864"/>
                    </a:lnTo>
                    <a:lnTo>
                      <a:pt x="2288" y="862"/>
                    </a:lnTo>
                    <a:lnTo>
                      <a:pt x="2285" y="857"/>
                    </a:lnTo>
                    <a:lnTo>
                      <a:pt x="2271" y="865"/>
                    </a:lnTo>
                    <a:close/>
                    <a:moveTo>
                      <a:pt x="2306" y="973"/>
                    </a:moveTo>
                    <a:lnTo>
                      <a:pt x="2320" y="1024"/>
                    </a:lnTo>
                    <a:lnTo>
                      <a:pt x="2321" y="1029"/>
                    </a:lnTo>
                    <a:lnTo>
                      <a:pt x="2337" y="1024"/>
                    </a:lnTo>
                    <a:lnTo>
                      <a:pt x="2335" y="1020"/>
                    </a:lnTo>
                    <a:lnTo>
                      <a:pt x="2321" y="969"/>
                    </a:lnTo>
                    <a:lnTo>
                      <a:pt x="2306" y="973"/>
                    </a:lnTo>
                    <a:close/>
                    <a:moveTo>
                      <a:pt x="2339" y="1084"/>
                    </a:moveTo>
                    <a:lnTo>
                      <a:pt x="2343" y="1098"/>
                    </a:lnTo>
                    <a:lnTo>
                      <a:pt x="2344" y="1100"/>
                    </a:lnTo>
                    <a:lnTo>
                      <a:pt x="2366" y="1137"/>
                    </a:lnTo>
                    <a:lnTo>
                      <a:pt x="2380" y="1129"/>
                    </a:lnTo>
                    <a:lnTo>
                      <a:pt x="2358" y="1092"/>
                    </a:lnTo>
                    <a:lnTo>
                      <a:pt x="2351" y="1096"/>
                    </a:lnTo>
                    <a:lnTo>
                      <a:pt x="2359" y="1093"/>
                    </a:lnTo>
                    <a:lnTo>
                      <a:pt x="2354" y="1079"/>
                    </a:lnTo>
                    <a:lnTo>
                      <a:pt x="2339" y="1084"/>
                    </a:lnTo>
                    <a:close/>
                    <a:moveTo>
                      <a:pt x="2421" y="1110"/>
                    </a:moveTo>
                    <a:lnTo>
                      <a:pt x="2427" y="1098"/>
                    </a:lnTo>
                    <a:lnTo>
                      <a:pt x="2428" y="1098"/>
                    </a:lnTo>
                    <a:lnTo>
                      <a:pt x="2446" y="1057"/>
                    </a:lnTo>
                    <a:lnTo>
                      <a:pt x="2431" y="1050"/>
                    </a:lnTo>
                    <a:lnTo>
                      <a:pt x="2413" y="1091"/>
                    </a:lnTo>
                    <a:lnTo>
                      <a:pt x="2421" y="1094"/>
                    </a:lnTo>
                    <a:lnTo>
                      <a:pt x="2414" y="1090"/>
                    </a:lnTo>
                    <a:lnTo>
                      <a:pt x="2407" y="1101"/>
                    </a:lnTo>
                    <a:lnTo>
                      <a:pt x="2421" y="1110"/>
                    </a:lnTo>
                    <a:close/>
                    <a:moveTo>
                      <a:pt x="2468" y="1012"/>
                    </a:moveTo>
                    <a:lnTo>
                      <a:pt x="2491" y="1011"/>
                    </a:lnTo>
                    <a:lnTo>
                      <a:pt x="2490" y="1003"/>
                    </a:lnTo>
                    <a:lnTo>
                      <a:pt x="2483" y="1007"/>
                    </a:lnTo>
                    <a:lnTo>
                      <a:pt x="2499" y="1038"/>
                    </a:lnTo>
                    <a:lnTo>
                      <a:pt x="2513" y="1031"/>
                    </a:lnTo>
                    <a:lnTo>
                      <a:pt x="2497" y="1000"/>
                    </a:lnTo>
                    <a:lnTo>
                      <a:pt x="2490" y="995"/>
                    </a:lnTo>
                    <a:lnTo>
                      <a:pt x="2467" y="996"/>
                    </a:lnTo>
                    <a:lnTo>
                      <a:pt x="2468" y="1012"/>
                    </a:lnTo>
                    <a:close/>
                    <a:moveTo>
                      <a:pt x="2516" y="1091"/>
                    </a:moveTo>
                    <a:lnTo>
                      <a:pt x="2529" y="1137"/>
                    </a:lnTo>
                    <a:lnTo>
                      <a:pt x="2531" y="1147"/>
                    </a:lnTo>
                    <a:lnTo>
                      <a:pt x="2546" y="1143"/>
                    </a:lnTo>
                    <a:lnTo>
                      <a:pt x="2544" y="1133"/>
                    </a:lnTo>
                    <a:lnTo>
                      <a:pt x="2532" y="1087"/>
                    </a:lnTo>
                    <a:lnTo>
                      <a:pt x="2516" y="1091"/>
                    </a:lnTo>
                    <a:close/>
                    <a:moveTo>
                      <a:pt x="2543" y="1203"/>
                    </a:moveTo>
                    <a:lnTo>
                      <a:pt x="2552" y="1242"/>
                    </a:lnTo>
                    <a:lnTo>
                      <a:pt x="2556" y="1260"/>
                    </a:lnTo>
                    <a:lnTo>
                      <a:pt x="2572" y="1256"/>
                    </a:lnTo>
                    <a:lnTo>
                      <a:pt x="2567" y="1239"/>
                    </a:lnTo>
                    <a:lnTo>
                      <a:pt x="2559" y="1199"/>
                    </a:lnTo>
                    <a:lnTo>
                      <a:pt x="2543" y="1203"/>
                    </a:lnTo>
                    <a:close/>
                    <a:moveTo>
                      <a:pt x="2569" y="1315"/>
                    </a:moveTo>
                    <a:lnTo>
                      <a:pt x="2575" y="1340"/>
                    </a:lnTo>
                    <a:lnTo>
                      <a:pt x="2576" y="1341"/>
                    </a:lnTo>
                    <a:lnTo>
                      <a:pt x="2587" y="1372"/>
                    </a:lnTo>
                    <a:lnTo>
                      <a:pt x="2602" y="1366"/>
                    </a:lnTo>
                    <a:lnTo>
                      <a:pt x="2591" y="1335"/>
                    </a:lnTo>
                    <a:lnTo>
                      <a:pt x="2583" y="1338"/>
                    </a:lnTo>
                    <a:lnTo>
                      <a:pt x="2591" y="1336"/>
                    </a:lnTo>
                    <a:lnTo>
                      <a:pt x="2585" y="1312"/>
                    </a:lnTo>
                    <a:lnTo>
                      <a:pt x="2569" y="1315"/>
                    </a:lnTo>
                    <a:close/>
                    <a:moveTo>
                      <a:pt x="15" y="1219"/>
                    </a:moveTo>
                    <a:lnTo>
                      <a:pt x="34" y="1164"/>
                    </a:lnTo>
                    <a:lnTo>
                      <a:pt x="19" y="1159"/>
                    </a:lnTo>
                    <a:lnTo>
                      <a:pt x="0" y="1214"/>
                    </a:lnTo>
                    <a:lnTo>
                      <a:pt x="15" y="1219"/>
                    </a:lnTo>
                    <a:close/>
                  </a:path>
                </a:pathLst>
              </a:custGeom>
              <a:solidFill>
                <a:srgbClr val="FF00FF"/>
              </a:solidFill>
              <a:ln w="9525">
                <a:solidFill>
                  <a:schemeClr val="accent3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5" name="Freeform 40">
                <a:extLst>
                  <a:ext uri="{FF2B5EF4-FFF2-40B4-BE49-F238E27FC236}">
                    <a16:creationId xmlns:a16="http://schemas.microsoft.com/office/drawing/2014/main" id="{47D0B33B-61B5-4842-B4F2-E04F302DB3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" y="859"/>
                <a:ext cx="2599" cy="1656"/>
              </a:xfrm>
              <a:custGeom>
                <a:avLst/>
                <a:gdLst>
                  <a:gd name="T0" fmla="*/ 24 w 2599"/>
                  <a:gd name="T1" fmla="*/ 1005 h 1656"/>
                  <a:gd name="T2" fmla="*/ 70 w 2599"/>
                  <a:gd name="T3" fmla="*/ 840 h 1656"/>
                  <a:gd name="T4" fmla="*/ 117 w 2599"/>
                  <a:gd name="T5" fmla="*/ 664 h 1656"/>
                  <a:gd name="T6" fmla="*/ 163 w 2599"/>
                  <a:gd name="T7" fmla="*/ 743 h 1656"/>
                  <a:gd name="T8" fmla="*/ 210 w 2599"/>
                  <a:gd name="T9" fmla="*/ 841 h 1656"/>
                  <a:gd name="T10" fmla="*/ 256 w 2599"/>
                  <a:gd name="T11" fmla="*/ 863 h 1656"/>
                  <a:gd name="T12" fmla="*/ 302 w 2599"/>
                  <a:gd name="T13" fmla="*/ 860 h 1656"/>
                  <a:gd name="T14" fmla="*/ 349 w 2599"/>
                  <a:gd name="T15" fmla="*/ 803 h 1656"/>
                  <a:gd name="T16" fmla="*/ 395 w 2599"/>
                  <a:gd name="T17" fmla="*/ 751 h 1656"/>
                  <a:gd name="T18" fmla="*/ 441 w 2599"/>
                  <a:gd name="T19" fmla="*/ 698 h 1656"/>
                  <a:gd name="T20" fmla="*/ 488 w 2599"/>
                  <a:gd name="T21" fmla="*/ 577 h 1656"/>
                  <a:gd name="T22" fmla="*/ 534 w 2599"/>
                  <a:gd name="T23" fmla="*/ 381 h 1656"/>
                  <a:gd name="T24" fmla="*/ 581 w 2599"/>
                  <a:gd name="T25" fmla="*/ 197 h 1656"/>
                  <a:gd name="T26" fmla="*/ 627 w 2599"/>
                  <a:gd name="T27" fmla="*/ 74 h 1656"/>
                  <a:gd name="T28" fmla="*/ 673 w 2599"/>
                  <a:gd name="T29" fmla="*/ 7 h 1656"/>
                  <a:gd name="T30" fmla="*/ 720 w 2599"/>
                  <a:gd name="T31" fmla="*/ 17 h 1656"/>
                  <a:gd name="T32" fmla="*/ 766 w 2599"/>
                  <a:gd name="T33" fmla="*/ 132 h 1656"/>
                  <a:gd name="T34" fmla="*/ 813 w 2599"/>
                  <a:gd name="T35" fmla="*/ 344 h 1656"/>
                  <a:gd name="T36" fmla="*/ 859 w 2599"/>
                  <a:gd name="T37" fmla="*/ 618 h 1656"/>
                  <a:gd name="T38" fmla="*/ 905 w 2599"/>
                  <a:gd name="T39" fmla="*/ 913 h 1656"/>
                  <a:gd name="T40" fmla="*/ 952 w 2599"/>
                  <a:gd name="T41" fmla="*/ 1190 h 1656"/>
                  <a:gd name="T42" fmla="*/ 998 w 2599"/>
                  <a:gd name="T43" fmla="*/ 1417 h 1656"/>
                  <a:gd name="T44" fmla="*/ 1045 w 2599"/>
                  <a:gd name="T45" fmla="*/ 1571 h 1656"/>
                  <a:gd name="T46" fmla="*/ 1091 w 2599"/>
                  <a:gd name="T47" fmla="*/ 1646 h 1656"/>
                  <a:gd name="T48" fmla="*/ 1138 w 2599"/>
                  <a:gd name="T49" fmla="*/ 1650 h 1656"/>
                  <a:gd name="T50" fmla="*/ 1184 w 2599"/>
                  <a:gd name="T51" fmla="*/ 1602 h 1656"/>
                  <a:gd name="T52" fmla="*/ 1230 w 2599"/>
                  <a:gd name="T53" fmla="*/ 1520 h 1656"/>
                  <a:gd name="T54" fmla="*/ 1277 w 2599"/>
                  <a:gd name="T55" fmla="*/ 1420 h 1656"/>
                  <a:gd name="T56" fmla="*/ 1323 w 2599"/>
                  <a:gd name="T57" fmla="*/ 1311 h 1656"/>
                  <a:gd name="T58" fmla="*/ 1370 w 2599"/>
                  <a:gd name="T59" fmla="*/ 1202 h 1656"/>
                  <a:gd name="T60" fmla="*/ 1416 w 2599"/>
                  <a:gd name="T61" fmla="*/ 1097 h 1656"/>
                  <a:gd name="T62" fmla="*/ 1462 w 2599"/>
                  <a:gd name="T63" fmla="*/ 999 h 1656"/>
                  <a:gd name="T64" fmla="*/ 1509 w 2599"/>
                  <a:gd name="T65" fmla="*/ 910 h 1656"/>
                  <a:gd name="T66" fmla="*/ 1555 w 2599"/>
                  <a:gd name="T67" fmla="*/ 832 h 1656"/>
                  <a:gd name="T68" fmla="*/ 1601 w 2599"/>
                  <a:gd name="T69" fmla="*/ 765 h 1656"/>
                  <a:gd name="T70" fmla="*/ 1648 w 2599"/>
                  <a:gd name="T71" fmla="*/ 712 h 1656"/>
                  <a:gd name="T72" fmla="*/ 1694 w 2599"/>
                  <a:gd name="T73" fmla="*/ 672 h 1656"/>
                  <a:gd name="T74" fmla="*/ 1741 w 2599"/>
                  <a:gd name="T75" fmla="*/ 645 h 1656"/>
                  <a:gd name="T76" fmla="*/ 1787 w 2599"/>
                  <a:gd name="T77" fmla="*/ 632 h 1656"/>
                  <a:gd name="T78" fmla="*/ 1833 w 2599"/>
                  <a:gd name="T79" fmla="*/ 631 h 1656"/>
                  <a:gd name="T80" fmla="*/ 1880 w 2599"/>
                  <a:gd name="T81" fmla="*/ 641 h 1656"/>
                  <a:gd name="T82" fmla="*/ 1926 w 2599"/>
                  <a:gd name="T83" fmla="*/ 659 h 1656"/>
                  <a:gd name="T84" fmla="*/ 1973 w 2599"/>
                  <a:gd name="T85" fmla="*/ 683 h 1656"/>
                  <a:gd name="T86" fmla="*/ 2019 w 2599"/>
                  <a:gd name="T87" fmla="*/ 709 h 1656"/>
                  <a:gd name="T88" fmla="*/ 2066 w 2599"/>
                  <a:gd name="T89" fmla="*/ 737 h 1656"/>
                  <a:gd name="T90" fmla="*/ 2112 w 2599"/>
                  <a:gd name="T91" fmla="*/ 763 h 1656"/>
                  <a:gd name="T92" fmla="*/ 2158 w 2599"/>
                  <a:gd name="T93" fmla="*/ 786 h 1656"/>
                  <a:gd name="T94" fmla="*/ 2205 w 2599"/>
                  <a:gd name="T95" fmla="*/ 804 h 1656"/>
                  <a:gd name="T96" fmla="*/ 2251 w 2599"/>
                  <a:gd name="T97" fmla="*/ 817 h 1656"/>
                  <a:gd name="T98" fmla="*/ 2298 w 2599"/>
                  <a:gd name="T99" fmla="*/ 826 h 1656"/>
                  <a:gd name="T100" fmla="*/ 2344 w 2599"/>
                  <a:gd name="T101" fmla="*/ 829 h 1656"/>
                  <a:gd name="T102" fmla="*/ 2390 w 2599"/>
                  <a:gd name="T103" fmla="*/ 828 h 1656"/>
                  <a:gd name="T104" fmla="*/ 2437 w 2599"/>
                  <a:gd name="T105" fmla="*/ 824 h 1656"/>
                  <a:gd name="T106" fmla="*/ 2483 w 2599"/>
                  <a:gd name="T107" fmla="*/ 818 h 1656"/>
                  <a:gd name="T108" fmla="*/ 2529 w 2599"/>
                  <a:gd name="T109" fmla="*/ 810 h 1656"/>
                  <a:gd name="T110" fmla="*/ 2576 w 2599"/>
                  <a:gd name="T111" fmla="*/ 801 h 1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599" h="1656">
                    <a:moveTo>
                      <a:pt x="0" y="1037"/>
                    </a:moveTo>
                    <a:lnTo>
                      <a:pt x="24" y="1005"/>
                    </a:lnTo>
                    <a:lnTo>
                      <a:pt x="47" y="949"/>
                    </a:lnTo>
                    <a:lnTo>
                      <a:pt x="70" y="840"/>
                    </a:lnTo>
                    <a:lnTo>
                      <a:pt x="93" y="722"/>
                    </a:lnTo>
                    <a:lnTo>
                      <a:pt x="117" y="664"/>
                    </a:lnTo>
                    <a:lnTo>
                      <a:pt x="140" y="682"/>
                    </a:lnTo>
                    <a:lnTo>
                      <a:pt x="163" y="743"/>
                    </a:lnTo>
                    <a:lnTo>
                      <a:pt x="186" y="804"/>
                    </a:lnTo>
                    <a:lnTo>
                      <a:pt x="210" y="841"/>
                    </a:lnTo>
                    <a:lnTo>
                      <a:pt x="233" y="857"/>
                    </a:lnTo>
                    <a:lnTo>
                      <a:pt x="256" y="863"/>
                    </a:lnTo>
                    <a:lnTo>
                      <a:pt x="279" y="867"/>
                    </a:lnTo>
                    <a:lnTo>
                      <a:pt x="302" y="860"/>
                    </a:lnTo>
                    <a:lnTo>
                      <a:pt x="325" y="836"/>
                    </a:lnTo>
                    <a:lnTo>
                      <a:pt x="349" y="803"/>
                    </a:lnTo>
                    <a:lnTo>
                      <a:pt x="372" y="773"/>
                    </a:lnTo>
                    <a:lnTo>
                      <a:pt x="395" y="751"/>
                    </a:lnTo>
                    <a:lnTo>
                      <a:pt x="418" y="729"/>
                    </a:lnTo>
                    <a:lnTo>
                      <a:pt x="441" y="698"/>
                    </a:lnTo>
                    <a:lnTo>
                      <a:pt x="465" y="649"/>
                    </a:lnTo>
                    <a:lnTo>
                      <a:pt x="488" y="577"/>
                    </a:lnTo>
                    <a:lnTo>
                      <a:pt x="511" y="484"/>
                    </a:lnTo>
                    <a:lnTo>
                      <a:pt x="534" y="381"/>
                    </a:lnTo>
                    <a:lnTo>
                      <a:pt x="557" y="282"/>
                    </a:lnTo>
                    <a:lnTo>
                      <a:pt x="581" y="197"/>
                    </a:lnTo>
                    <a:lnTo>
                      <a:pt x="604" y="129"/>
                    </a:lnTo>
                    <a:lnTo>
                      <a:pt x="627" y="74"/>
                    </a:lnTo>
                    <a:lnTo>
                      <a:pt x="650" y="33"/>
                    </a:lnTo>
                    <a:lnTo>
                      <a:pt x="673" y="7"/>
                    </a:lnTo>
                    <a:lnTo>
                      <a:pt x="697" y="0"/>
                    </a:lnTo>
                    <a:lnTo>
                      <a:pt x="720" y="17"/>
                    </a:lnTo>
                    <a:lnTo>
                      <a:pt x="743" y="61"/>
                    </a:lnTo>
                    <a:lnTo>
                      <a:pt x="766" y="132"/>
                    </a:lnTo>
                    <a:lnTo>
                      <a:pt x="789" y="228"/>
                    </a:lnTo>
                    <a:lnTo>
                      <a:pt x="813" y="344"/>
                    </a:lnTo>
                    <a:lnTo>
                      <a:pt x="836" y="476"/>
                    </a:lnTo>
                    <a:lnTo>
                      <a:pt x="859" y="618"/>
                    </a:lnTo>
                    <a:lnTo>
                      <a:pt x="882" y="765"/>
                    </a:lnTo>
                    <a:lnTo>
                      <a:pt x="905" y="913"/>
                    </a:lnTo>
                    <a:lnTo>
                      <a:pt x="929" y="1056"/>
                    </a:lnTo>
                    <a:lnTo>
                      <a:pt x="952" y="1190"/>
                    </a:lnTo>
                    <a:lnTo>
                      <a:pt x="975" y="1312"/>
                    </a:lnTo>
                    <a:lnTo>
                      <a:pt x="998" y="1417"/>
                    </a:lnTo>
                    <a:lnTo>
                      <a:pt x="1021" y="1504"/>
                    </a:lnTo>
                    <a:lnTo>
                      <a:pt x="1045" y="1571"/>
                    </a:lnTo>
                    <a:lnTo>
                      <a:pt x="1068" y="1618"/>
                    </a:lnTo>
                    <a:lnTo>
                      <a:pt x="1091" y="1646"/>
                    </a:lnTo>
                    <a:lnTo>
                      <a:pt x="1114" y="1656"/>
                    </a:lnTo>
                    <a:lnTo>
                      <a:pt x="1138" y="1650"/>
                    </a:lnTo>
                    <a:lnTo>
                      <a:pt x="1161" y="1631"/>
                    </a:lnTo>
                    <a:lnTo>
                      <a:pt x="1184" y="1602"/>
                    </a:lnTo>
                    <a:lnTo>
                      <a:pt x="1207" y="1564"/>
                    </a:lnTo>
                    <a:lnTo>
                      <a:pt x="1230" y="1520"/>
                    </a:lnTo>
                    <a:lnTo>
                      <a:pt x="1254" y="1472"/>
                    </a:lnTo>
                    <a:lnTo>
                      <a:pt x="1277" y="1420"/>
                    </a:lnTo>
                    <a:lnTo>
                      <a:pt x="1300" y="1366"/>
                    </a:lnTo>
                    <a:lnTo>
                      <a:pt x="1323" y="1311"/>
                    </a:lnTo>
                    <a:lnTo>
                      <a:pt x="1346" y="1257"/>
                    </a:lnTo>
                    <a:lnTo>
                      <a:pt x="1370" y="1202"/>
                    </a:lnTo>
                    <a:lnTo>
                      <a:pt x="1393" y="1149"/>
                    </a:lnTo>
                    <a:lnTo>
                      <a:pt x="1416" y="1097"/>
                    </a:lnTo>
                    <a:lnTo>
                      <a:pt x="1439" y="1047"/>
                    </a:lnTo>
                    <a:lnTo>
                      <a:pt x="1462" y="999"/>
                    </a:lnTo>
                    <a:lnTo>
                      <a:pt x="1485" y="954"/>
                    </a:lnTo>
                    <a:lnTo>
                      <a:pt x="1509" y="910"/>
                    </a:lnTo>
                    <a:lnTo>
                      <a:pt x="1532" y="870"/>
                    </a:lnTo>
                    <a:lnTo>
                      <a:pt x="1555" y="832"/>
                    </a:lnTo>
                    <a:lnTo>
                      <a:pt x="1578" y="797"/>
                    </a:lnTo>
                    <a:lnTo>
                      <a:pt x="1601" y="765"/>
                    </a:lnTo>
                    <a:lnTo>
                      <a:pt x="1625" y="737"/>
                    </a:lnTo>
                    <a:lnTo>
                      <a:pt x="1648" y="712"/>
                    </a:lnTo>
                    <a:lnTo>
                      <a:pt x="1671" y="690"/>
                    </a:lnTo>
                    <a:lnTo>
                      <a:pt x="1694" y="672"/>
                    </a:lnTo>
                    <a:lnTo>
                      <a:pt x="1717" y="657"/>
                    </a:lnTo>
                    <a:lnTo>
                      <a:pt x="1741" y="645"/>
                    </a:lnTo>
                    <a:lnTo>
                      <a:pt x="1764" y="637"/>
                    </a:lnTo>
                    <a:lnTo>
                      <a:pt x="1787" y="632"/>
                    </a:lnTo>
                    <a:lnTo>
                      <a:pt x="1810" y="630"/>
                    </a:lnTo>
                    <a:lnTo>
                      <a:pt x="1833" y="631"/>
                    </a:lnTo>
                    <a:lnTo>
                      <a:pt x="1857" y="635"/>
                    </a:lnTo>
                    <a:lnTo>
                      <a:pt x="1880" y="641"/>
                    </a:lnTo>
                    <a:lnTo>
                      <a:pt x="1903" y="649"/>
                    </a:lnTo>
                    <a:lnTo>
                      <a:pt x="1926" y="659"/>
                    </a:lnTo>
                    <a:lnTo>
                      <a:pt x="1950" y="670"/>
                    </a:lnTo>
                    <a:lnTo>
                      <a:pt x="1973" y="683"/>
                    </a:lnTo>
                    <a:lnTo>
                      <a:pt x="1996" y="696"/>
                    </a:lnTo>
                    <a:lnTo>
                      <a:pt x="2019" y="709"/>
                    </a:lnTo>
                    <a:lnTo>
                      <a:pt x="2042" y="723"/>
                    </a:lnTo>
                    <a:lnTo>
                      <a:pt x="2066" y="737"/>
                    </a:lnTo>
                    <a:lnTo>
                      <a:pt x="2089" y="750"/>
                    </a:lnTo>
                    <a:lnTo>
                      <a:pt x="2112" y="763"/>
                    </a:lnTo>
                    <a:lnTo>
                      <a:pt x="2135" y="774"/>
                    </a:lnTo>
                    <a:lnTo>
                      <a:pt x="2158" y="786"/>
                    </a:lnTo>
                    <a:lnTo>
                      <a:pt x="2182" y="795"/>
                    </a:lnTo>
                    <a:lnTo>
                      <a:pt x="2205" y="804"/>
                    </a:lnTo>
                    <a:lnTo>
                      <a:pt x="2228" y="811"/>
                    </a:lnTo>
                    <a:lnTo>
                      <a:pt x="2251" y="817"/>
                    </a:lnTo>
                    <a:lnTo>
                      <a:pt x="2274" y="822"/>
                    </a:lnTo>
                    <a:lnTo>
                      <a:pt x="2298" y="826"/>
                    </a:lnTo>
                    <a:lnTo>
                      <a:pt x="2321" y="828"/>
                    </a:lnTo>
                    <a:lnTo>
                      <a:pt x="2344" y="829"/>
                    </a:lnTo>
                    <a:lnTo>
                      <a:pt x="2367" y="829"/>
                    </a:lnTo>
                    <a:lnTo>
                      <a:pt x="2390" y="828"/>
                    </a:lnTo>
                    <a:lnTo>
                      <a:pt x="2414" y="827"/>
                    </a:lnTo>
                    <a:lnTo>
                      <a:pt x="2437" y="824"/>
                    </a:lnTo>
                    <a:lnTo>
                      <a:pt x="2460" y="821"/>
                    </a:lnTo>
                    <a:lnTo>
                      <a:pt x="2483" y="818"/>
                    </a:lnTo>
                    <a:lnTo>
                      <a:pt x="2506" y="814"/>
                    </a:lnTo>
                    <a:lnTo>
                      <a:pt x="2529" y="810"/>
                    </a:lnTo>
                    <a:lnTo>
                      <a:pt x="2553" y="805"/>
                    </a:lnTo>
                    <a:lnTo>
                      <a:pt x="2576" y="801"/>
                    </a:lnTo>
                    <a:lnTo>
                      <a:pt x="2599" y="796"/>
                    </a:lnTo>
                  </a:path>
                </a:pathLst>
              </a:custGeom>
              <a:noFill/>
              <a:ln w="28575" cap="flat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6" name="Freeform 41">
                <a:extLst>
                  <a:ext uri="{FF2B5EF4-FFF2-40B4-BE49-F238E27FC236}">
                    <a16:creationId xmlns:a16="http://schemas.microsoft.com/office/drawing/2014/main" id="{BB76C720-8146-439C-9BAD-0165D2D985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9" y="830"/>
                <a:ext cx="2607" cy="1661"/>
              </a:xfrm>
              <a:custGeom>
                <a:avLst/>
                <a:gdLst>
                  <a:gd name="T0" fmla="*/ 74 w 2607"/>
                  <a:gd name="T1" fmla="*/ 813 h 1661"/>
                  <a:gd name="T2" fmla="*/ 114 w 2607"/>
                  <a:gd name="T3" fmla="*/ 704 h 1661"/>
                  <a:gd name="T4" fmla="*/ 177 w 2607"/>
                  <a:gd name="T5" fmla="*/ 760 h 1661"/>
                  <a:gd name="T6" fmla="*/ 208 w 2607"/>
                  <a:gd name="T7" fmla="*/ 811 h 1661"/>
                  <a:gd name="T8" fmla="*/ 247 w 2607"/>
                  <a:gd name="T9" fmla="*/ 971 h 1661"/>
                  <a:gd name="T10" fmla="*/ 286 w 2607"/>
                  <a:gd name="T11" fmla="*/ 1030 h 1661"/>
                  <a:gd name="T12" fmla="*/ 351 w 2607"/>
                  <a:gd name="T13" fmla="*/ 828 h 1661"/>
                  <a:gd name="T14" fmla="*/ 351 w 2607"/>
                  <a:gd name="T15" fmla="*/ 828 h 1661"/>
                  <a:gd name="T16" fmla="*/ 418 w 2607"/>
                  <a:gd name="T17" fmla="*/ 682 h 1661"/>
                  <a:gd name="T18" fmla="*/ 479 w 2607"/>
                  <a:gd name="T19" fmla="*/ 726 h 1661"/>
                  <a:gd name="T20" fmla="*/ 526 w 2607"/>
                  <a:gd name="T21" fmla="*/ 601 h 1661"/>
                  <a:gd name="T22" fmla="*/ 539 w 2607"/>
                  <a:gd name="T23" fmla="*/ 456 h 1661"/>
                  <a:gd name="T24" fmla="*/ 550 w 2607"/>
                  <a:gd name="T25" fmla="*/ 399 h 1661"/>
                  <a:gd name="T26" fmla="*/ 613 w 2607"/>
                  <a:gd name="T27" fmla="*/ 177 h 1661"/>
                  <a:gd name="T28" fmla="*/ 657 w 2607"/>
                  <a:gd name="T29" fmla="*/ 22 h 1661"/>
                  <a:gd name="T30" fmla="*/ 721 w 2607"/>
                  <a:gd name="T31" fmla="*/ 30 h 1661"/>
                  <a:gd name="T32" fmla="*/ 753 w 2607"/>
                  <a:gd name="T33" fmla="*/ 110 h 1661"/>
                  <a:gd name="T34" fmla="*/ 797 w 2607"/>
                  <a:gd name="T35" fmla="*/ 276 h 1661"/>
                  <a:gd name="T36" fmla="*/ 828 w 2607"/>
                  <a:gd name="T37" fmla="*/ 340 h 1661"/>
                  <a:gd name="T38" fmla="*/ 831 w 2607"/>
                  <a:gd name="T39" fmla="*/ 446 h 1661"/>
                  <a:gd name="T40" fmla="*/ 875 w 2607"/>
                  <a:gd name="T41" fmla="*/ 731 h 1661"/>
                  <a:gd name="T42" fmla="*/ 898 w 2607"/>
                  <a:gd name="T43" fmla="*/ 902 h 1661"/>
                  <a:gd name="T44" fmla="*/ 935 w 2607"/>
                  <a:gd name="T45" fmla="*/ 1072 h 1661"/>
                  <a:gd name="T46" fmla="*/ 926 w 2607"/>
                  <a:gd name="T47" fmla="*/ 1131 h 1661"/>
                  <a:gd name="T48" fmla="*/ 972 w 2607"/>
                  <a:gd name="T49" fmla="*/ 1358 h 1661"/>
                  <a:gd name="T50" fmla="*/ 990 w 2607"/>
                  <a:gd name="T51" fmla="*/ 1478 h 1661"/>
                  <a:gd name="T52" fmla="*/ 1028 w 2607"/>
                  <a:gd name="T53" fmla="*/ 1610 h 1661"/>
                  <a:gd name="T54" fmla="*/ 1121 w 2607"/>
                  <a:gd name="T55" fmla="*/ 1544 h 1661"/>
                  <a:gd name="T56" fmla="*/ 1092 w 2607"/>
                  <a:gd name="T57" fmla="*/ 1556 h 1661"/>
                  <a:gd name="T58" fmla="*/ 1191 w 2607"/>
                  <a:gd name="T59" fmla="*/ 1651 h 1661"/>
                  <a:gd name="T60" fmla="*/ 1268 w 2607"/>
                  <a:gd name="T61" fmla="*/ 1595 h 1661"/>
                  <a:gd name="T62" fmla="*/ 1291 w 2607"/>
                  <a:gd name="T63" fmla="*/ 1520 h 1661"/>
                  <a:gd name="T64" fmla="*/ 1302 w 2607"/>
                  <a:gd name="T65" fmla="*/ 1414 h 1661"/>
                  <a:gd name="T66" fmla="*/ 1377 w 2607"/>
                  <a:gd name="T67" fmla="*/ 1185 h 1661"/>
                  <a:gd name="T68" fmla="*/ 1453 w 2607"/>
                  <a:gd name="T69" fmla="*/ 1069 h 1661"/>
                  <a:gd name="T70" fmla="*/ 1478 w 2607"/>
                  <a:gd name="T71" fmla="*/ 988 h 1661"/>
                  <a:gd name="T72" fmla="*/ 1502 w 2607"/>
                  <a:gd name="T73" fmla="*/ 875 h 1661"/>
                  <a:gd name="T74" fmla="*/ 1532 w 2607"/>
                  <a:gd name="T75" fmla="*/ 645 h 1661"/>
                  <a:gd name="T76" fmla="*/ 1615 w 2607"/>
                  <a:gd name="T77" fmla="*/ 612 h 1661"/>
                  <a:gd name="T78" fmla="*/ 1655 w 2607"/>
                  <a:gd name="T79" fmla="*/ 744 h 1661"/>
                  <a:gd name="T80" fmla="*/ 1747 w 2607"/>
                  <a:gd name="T81" fmla="*/ 765 h 1661"/>
                  <a:gd name="T82" fmla="*/ 1696 w 2607"/>
                  <a:gd name="T83" fmla="*/ 804 h 1661"/>
                  <a:gd name="T84" fmla="*/ 1824 w 2607"/>
                  <a:gd name="T85" fmla="*/ 600 h 1661"/>
                  <a:gd name="T86" fmla="*/ 1834 w 2607"/>
                  <a:gd name="T87" fmla="*/ 562 h 1661"/>
                  <a:gd name="T88" fmla="*/ 1917 w 2607"/>
                  <a:gd name="T89" fmla="*/ 623 h 1661"/>
                  <a:gd name="T90" fmla="*/ 2003 w 2607"/>
                  <a:gd name="T91" fmla="*/ 729 h 1661"/>
                  <a:gd name="T92" fmla="*/ 2057 w 2607"/>
                  <a:gd name="T93" fmla="*/ 750 h 1661"/>
                  <a:gd name="T94" fmla="*/ 2057 w 2607"/>
                  <a:gd name="T95" fmla="*/ 750 h 1661"/>
                  <a:gd name="T96" fmla="*/ 2139 w 2607"/>
                  <a:gd name="T97" fmla="*/ 591 h 1661"/>
                  <a:gd name="T98" fmla="*/ 2189 w 2607"/>
                  <a:gd name="T99" fmla="*/ 618 h 1661"/>
                  <a:gd name="T100" fmla="*/ 2227 w 2607"/>
                  <a:gd name="T101" fmla="*/ 777 h 1661"/>
                  <a:gd name="T102" fmla="*/ 2273 w 2607"/>
                  <a:gd name="T103" fmla="*/ 889 h 1661"/>
                  <a:gd name="T104" fmla="*/ 2311 w 2607"/>
                  <a:gd name="T105" fmla="*/ 991 h 1661"/>
                  <a:gd name="T106" fmla="*/ 2401 w 2607"/>
                  <a:gd name="T107" fmla="*/ 1026 h 1661"/>
                  <a:gd name="T108" fmla="*/ 2351 w 2607"/>
                  <a:gd name="T109" fmla="*/ 1023 h 1661"/>
                  <a:gd name="T110" fmla="*/ 2512 w 2607"/>
                  <a:gd name="T111" fmla="*/ 1007 h 1661"/>
                  <a:gd name="T112" fmla="*/ 2462 w 2607"/>
                  <a:gd name="T113" fmla="*/ 1002 h 1661"/>
                  <a:gd name="T114" fmla="*/ 31 w 2607"/>
                  <a:gd name="T115" fmla="*/ 1041 h 1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607" h="1661">
                    <a:moveTo>
                      <a:pt x="46" y="985"/>
                    </a:moveTo>
                    <a:lnTo>
                      <a:pt x="60" y="929"/>
                    </a:lnTo>
                    <a:lnTo>
                      <a:pt x="45" y="925"/>
                    </a:lnTo>
                    <a:lnTo>
                      <a:pt x="31" y="981"/>
                    </a:lnTo>
                    <a:lnTo>
                      <a:pt x="46" y="985"/>
                    </a:lnTo>
                    <a:close/>
                    <a:moveTo>
                      <a:pt x="75" y="873"/>
                    </a:moveTo>
                    <a:lnTo>
                      <a:pt x="85" y="833"/>
                    </a:lnTo>
                    <a:lnTo>
                      <a:pt x="89" y="818"/>
                    </a:lnTo>
                    <a:lnTo>
                      <a:pt x="74" y="813"/>
                    </a:lnTo>
                    <a:lnTo>
                      <a:pt x="70" y="828"/>
                    </a:lnTo>
                    <a:lnTo>
                      <a:pt x="59" y="869"/>
                    </a:lnTo>
                    <a:lnTo>
                      <a:pt x="75" y="873"/>
                    </a:lnTo>
                    <a:close/>
                    <a:moveTo>
                      <a:pt x="106" y="762"/>
                    </a:moveTo>
                    <a:lnTo>
                      <a:pt x="108" y="756"/>
                    </a:lnTo>
                    <a:lnTo>
                      <a:pt x="100" y="754"/>
                    </a:lnTo>
                    <a:lnTo>
                      <a:pt x="108" y="757"/>
                    </a:lnTo>
                    <a:lnTo>
                      <a:pt x="129" y="710"/>
                    </a:lnTo>
                    <a:lnTo>
                      <a:pt x="114" y="704"/>
                    </a:lnTo>
                    <a:lnTo>
                      <a:pt x="93" y="751"/>
                    </a:lnTo>
                    <a:lnTo>
                      <a:pt x="93" y="752"/>
                    </a:lnTo>
                    <a:lnTo>
                      <a:pt x="91" y="757"/>
                    </a:lnTo>
                    <a:lnTo>
                      <a:pt x="106" y="762"/>
                    </a:lnTo>
                    <a:close/>
                    <a:moveTo>
                      <a:pt x="156" y="710"/>
                    </a:moveTo>
                    <a:lnTo>
                      <a:pt x="164" y="719"/>
                    </a:lnTo>
                    <a:lnTo>
                      <a:pt x="170" y="714"/>
                    </a:lnTo>
                    <a:lnTo>
                      <a:pt x="162" y="717"/>
                    </a:lnTo>
                    <a:lnTo>
                      <a:pt x="177" y="760"/>
                    </a:lnTo>
                    <a:lnTo>
                      <a:pt x="192" y="755"/>
                    </a:lnTo>
                    <a:lnTo>
                      <a:pt x="177" y="712"/>
                    </a:lnTo>
                    <a:lnTo>
                      <a:pt x="176" y="709"/>
                    </a:lnTo>
                    <a:lnTo>
                      <a:pt x="168" y="700"/>
                    </a:lnTo>
                    <a:lnTo>
                      <a:pt x="156" y="710"/>
                    </a:lnTo>
                    <a:close/>
                    <a:moveTo>
                      <a:pt x="192" y="815"/>
                    </a:moveTo>
                    <a:lnTo>
                      <a:pt x="206" y="871"/>
                    </a:lnTo>
                    <a:lnTo>
                      <a:pt x="222" y="867"/>
                    </a:lnTo>
                    <a:lnTo>
                      <a:pt x="208" y="811"/>
                    </a:lnTo>
                    <a:lnTo>
                      <a:pt x="192" y="815"/>
                    </a:lnTo>
                    <a:close/>
                    <a:moveTo>
                      <a:pt x="220" y="927"/>
                    </a:moveTo>
                    <a:lnTo>
                      <a:pt x="232" y="975"/>
                    </a:lnTo>
                    <a:lnTo>
                      <a:pt x="232" y="975"/>
                    </a:lnTo>
                    <a:lnTo>
                      <a:pt x="235" y="984"/>
                    </a:lnTo>
                    <a:lnTo>
                      <a:pt x="250" y="978"/>
                    </a:lnTo>
                    <a:lnTo>
                      <a:pt x="247" y="970"/>
                    </a:lnTo>
                    <a:lnTo>
                      <a:pt x="240" y="973"/>
                    </a:lnTo>
                    <a:lnTo>
                      <a:pt x="247" y="971"/>
                    </a:lnTo>
                    <a:lnTo>
                      <a:pt x="235" y="923"/>
                    </a:lnTo>
                    <a:lnTo>
                      <a:pt x="220" y="927"/>
                    </a:lnTo>
                    <a:close/>
                    <a:moveTo>
                      <a:pt x="267" y="1038"/>
                    </a:moveTo>
                    <a:lnTo>
                      <a:pt x="286" y="1038"/>
                    </a:lnTo>
                    <a:lnTo>
                      <a:pt x="293" y="1033"/>
                    </a:lnTo>
                    <a:lnTo>
                      <a:pt x="308" y="996"/>
                    </a:lnTo>
                    <a:lnTo>
                      <a:pt x="293" y="991"/>
                    </a:lnTo>
                    <a:lnTo>
                      <a:pt x="278" y="1027"/>
                    </a:lnTo>
                    <a:lnTo>
                      <a:pt x="286" y="1030"/>
                    </a:lnTo>
                    <a:lnTo>
                      <a:pt x="286" y="1022"/>
                    </a:lnTo>
                    <a:lnTo>
                      <a:pt x="267" y="1022"/>
                    </a:lnTo>
                    <a:lnTo>
                      <a:pt x="267" y="1038"/>
                    </a:lnTo>
                    <a:close/>
                    <a:moveTo>
                      <a:pt x="324" y="940"/>
                    </a:moveTo>
                    <a:lnTo>
                      <a:pt x="338" y="884"/>
                    </a:lnTo>
                    <a:lnTo>
                      <a:pt x="322" y="880"/>
                    </a:lnTo>
                    <a:lnTo>
                      <a:pt x="309" y="937"/>
                    </a:lnTo>
                    <a:lnTo>
                      <a:pt x="324" y="940"/>
                    </a:lnTo>
                    <a:close/>
                    <a:moveTo>
                      <a:pt x="351" y="828"/>
                    </a:moveTo>
                    <a:lnTo>
                      <a:pt x="363" y="775"/>
                    </a:lnTo>
                    <a:lnTo>
                      <a:pt x="356" y="773"/>
                    </a:lnTo>
                    <a:lnTo>
                      <a:pt x="363" y="775"/>
                    </a:lnTo>
                    <a:lnTo>
                      <a:pt x="364" y="773"/>
                    </a:lnTo>
                    <a:lnTo>
                      <a:pt x="349" y="767"/>
                    </a:lnTo>
                    <a:lnTo>
                      <a:pt x="348" y="770"/>
                    </a:lnTo>
                    <a:lnTo>
                      <a:pt x="348" y="771"/>
                    </a:lnTo>
                    <a:lnTo>
                      <a:pt x="336" y="824"/>
                    </a:lnTo>
                    <a:lnTo>
                      <a:pt x="351" y="828"/>
                    </a:lnTo>
                    <a:close/>
                    <a:moveTo>
                      <a:pt x="383" y="718"/>
                    </a:moveTo>
                    <a:lnTo>
                      <a:pt x="386" y="707"/>
                    </a:lnTo>
                    <a:lnTo>
                      <a:pt x="379" y="704"/>
                    </a:lnTo>
                    <a:lnTo>
                      <a:pt x="384" y="710"/>
                    </a:lnTo>
                    <a:lnTo>
                      <a:pt x="408" y="687"/>
                    </a:lnTo>
                    <a:lnTo>
                      <a:pt x="402" y="682"/>
                    </a:lnTo>
                    <a:lnTo>
                      <a:pt x="398" y="689"/>
                    </a:lnTo>
                    <a:lnTo>
                      <a:pt x="409" y="696"/>
                    </a:lnTo>
                    <a:lnTo>
                      <a:pt x="418" y="682"/>
                    </a:lnTo>
                    <a:lnTo>
                      <a:pt x="406" y="675"/>
                    </a:lnTo>
                    <a:lnTo>
                      <a:pt x="396" y="676"/>
                    </a:lnTo>
                    <a:lnTo>
                      <a:pt x="373" y="698"/>
                    </a:lnTo>
                    <a:lnTo>
                      <a:pt x="371" y="702"/>
                    </a:lnTo>
                    <a:lnTo>
                      <a:pt x="367" y="713"/>
                    </a:lnTo>
                    <a:lnTo>
                      <a:pt x="383" y="718"/>
                    </a:lnTo>
                    <a:close/>
                    <a:moveTo>
                      <a:pt x="459" y="729"/>
                    </a:moveTo>
                    <a:lnTo>
                      <a:pt x="471" y="730"/>
                    </a:lnTo>
                    <a:lnTo>
                      <a:pt x="479" y="726"/>
                    </a:lnTo>
                    <a:lnTo>
                      <a:pt x="501" y="686"/>
                    </a:lnTo>
                    <a:lnTo>
                      <a:pt x="488" y="678"/>
                    </a:lnTo>
                    <a:lnTo>
                      <a:pt x="465" y="718"/>
                    </a:lnTo>
                    <a:lnTo>
                      <a:pt x="472" y="721"/>
                    </a:lnTo>
                    <a:lnTo>
                      <a:pt x="472" y="714"/>
                    </a:lnTo>
                    <a:lnTo>
                      <a:pt x="460" y="712"/>
                    </a:lnTo>
                    <a:lnTo>
                      <a:pt x="459" y="729"/>
                    </a:lnTo>
                    <a:close/>
                    <a:moveTo>
                      <a:pt x="518" y="629"/>
                    </a:moveTo>
                    <a:lnTo>
                      <a:pt x="526" y="601"/>
                    </a:lnTo>
                    <a:lnTo>
                      <a:pt x="532" y="572"/>
                    </a:lnTo>
                    <a:lnTo>
                      <a:pt x="516" y="569"/>
                    </a:lnTo>
                    <a:lnTo>
                      <a:pt x="510" y="597"/>
                    </a:lnTo>
                    <a:lnTo>
                      <a:pt x="503" y="625"/>
                    </a:lnTo>
                    <a:lnTo>
                      <a:pt x="518" y="629"/>
                    </a:lnTo>
                    <a:close/>
                    <a:moveTo>
                      <a:pt x="543" y="516"/>
                    </a:moveTo>
                    <a:lnTo>
                      <a:pt x="549" y="489"/>
                    </a:lnTo>
                    <a:lnTo>
                      <a:pt x="555" y="459"/>
                    </a:lnTo>
                    <a:lnTo>
                      <a:pt x="539" y="456"/>
                    </a:lnTo>
                    <a:lnTo>
                      <a:pt x="533" y="486"/>
                    </a:lnTo>
                    <a:lnTo>
                      <a:pt x="528" y="513"/>
                    </a:lnTo>
                    <a:lnTo>
                      <a:pt x="543" y="516"/>
                    </a:lnTo>
                    <a:close/>
                    <a:moveTo>
                      <a:pt x="566" y="402"/>
                    </a:moveTo>
                    <a:lnTo>
                      <a:pt x="572" y="367"/>
                    </a:lnTo>
                    <a:lnTo>
                      <a:pt x="577" y="346"/>
                    </a:lnTo>
                    <a:lnTo>
                      <a:pt x="561" y="343"/>
                    </a:lnTo>
                    <a:lnTo>
                      <a:pt x="557" y="364"/>
                    </a:lnTo>
                    <a:lnTo>
                      <a:pt x="550" y="399"/>
                    </a:lnTo>
                    <a:lnTo>
                      <a:pt x="566" y="402"/>
                    </a:lnTo>
                    <a:close/>
                    <a:moveTo>
                      <a:pt x="588" y="289"/>
                    </a:moveTo>
                    <a:lnTo>
                      <a:pt x="595" y="253"/>
                    </a:lnTo>
                    <a:lnTo>
                      <a:pt x="600" y="233"/>
                    </a:lnTo>
                    <a:lnTo>
                      <a:pt x="585" y="229"/>
                    </a:lnTo>
                    <a:lnTo>
                      <a:pt x="580" y="249"/>
                    </a:lnTo>
                    <a:lnTo>
                      <a:pt x="572" y="286"/>
                    </a:lnTo>
                    <a:lnTo>
                      <a:pt x="588" y="289"/>
                    </a:lnTo>
                    <a:close/>
                    <a:moveTo>
                      <a:pt x="613" y="177"/>
                    </a:moveTo>
                    <a:lnTo>
                      <a:pt x="619" y="155"/>
                    </a:lnTo>
                    <a:lnTo>
                      <a:pt x="628" y="122"/>
                    </a:lnTo>
                    <a:lnTo>
                      <a:pt x="613" y="117"/>
                    </a:lnTo>
                    <a:lnTo>
                      <a:pt x="603" y="150"/>
                    </a:lnTo>
                    <a:lnTo>
                      <a:pt x="598" y="173"/>
                    </a:lnTo>
                    <a:lnTo>
                      <a:pt x="613" y="177"/>
                    </a:lnTo>
                    <a:close/>
                    <a:moveTo>
                      <a:pt x="646" y="68"/>
                    </a:moveTo>
                    <a:lnTo>
                      <a:pt x="664" y="25"/>
                    </a:lnTo>
                    <a:lnTo>
                      <a:pt x="657" y="22"/>
                    </a:lnTo>
                    <a:lnTo>
                      <a:pt x="663" y="27"/>
                    </a:lnTo>
                    <a:lnTo>
                      <a:pt x="670" y="19"/>
                    </a:lnTo>
                    <a:lnTo>
                      <a:pt x="658" y="8"/>
                    </a:lnTo>
                    <a:lnTo>
                      <a:pt x="651" y="16"/>
                    </a:lnTo>
                    <a:lnTo>
                      <a:pt x="650" y="18"/>
                    </a:lnTo>
                    <a:lnTo>
                      <a:pt x="631" y="61"/>
                    </a:lnTo>
                    <a:lnTo>
                      <a:pt x="646" y="68"/>
                    </a:lnTo>
                    <a:close/>
                    <a:moveTo>
                      <a:pt x="704" y="10"/>
                    </a:moveTo>
                    <a:lnTo>
                      <a:pt x="721" y="30"/>
                    </a:lnTo>
                    <a:lnTo>
                      <a:pt x="727" y="25"/>
                    </a:lnTo>
                    <a:lnTo>
                      <a:pt x="719" y="28"/>
                    </a:lnTo>
                    <a:lnTo>
                      <a:pt x="733" y="57"/>
                    </a:lnTo>
                    <a:lnTo>
                      <a:pt x="747" y="50"/>
                    </a:lnTo>
                    <a:lnTo>
                      <a:pt x="734" y="22"/>
                    </a:lnTo>
                    <a:lnTo>
                      <a:pt x="733" y="20"/>
                    </a:lnTo>
                    <a:lnTo>
                      <a:pt x="716" y="0"/>
                    </a:lnTo>
                    <a:lnTo>
                      <a:pt x="704" y="10"/>
                    </a:lnTo>
                    <a:close/>
                    <a:moveTo>
                      <a:pt x="753" y="110"/>
                    </a:moveTo>
                    <a:lnTo>
                      <a:pt x="766" y="149"/>
                    </a:lnTo>
                    <a:lnTo>
                      <a:pt x="770" y="165"/>
                    </a:lnTo>
                    <a:lnTo>
                      <a:pt x="785" y="161"/>
                    </a:lnTo>
                    <a:lnTo>
                      <a:pt x="781" y="145"/>
                    </a:lnTo>
                    <a:lnTo>
                      <a:pt x="768" y="105"/>
                    </a:lnTo>
                    <a:lnTo>
                      <a:pt x="753" y="110"/>
                    </a:lnTo>
                    <a:close/>
                    <a:moveTo>
                      <a:pt x="784" y="220"/>
                    </a:moveTo>
                    <a:lnTo>
                      <a:pt x="789" y="237"/>
                    </a:lnTo>
                    <a:lnTo>
                      <a:pt x="797" y="276"/>
                    </a:lnTo>
                    <a:lnTo>
                      <a:pt x="813" y="273"/>
                    </a:lnTo>
                    <a:lnTo>
                      <a:pt x="804" y="234"/>
                    </a:lnTo>
                    <a:lnTo>
                      <a:pt x="800" y="216"/>
                    </a:lnTo>
                    <a:lnTo>
                      <a:pt x="784" y="220"/>
                    </a:lnTo>
                    <a:close/>
                    <a:moveTo>
                      <a:pt x="810" y="333"/>
                    </a:moveTo>
                    <a:lnTo>
                      <a:pt x="812" y="343"/>
                    </a:lnTo>
                    <a:lnTo>
                      <a:pt x="820" y="389"/>
                    </a:lnTo>
                    <a:lnTo>
                      <a:pt x="836" y="386"/>
                    </a:lnTo>
                    <a:lnTo>
                      <a:pt x="828" y="340"/>
                    </a:lnTo>
                    <a:lnTo>
                      <a:pt x="825" y="329"/>
                    </a:lnTo>
                    <a:lnTo>
                      <a:pt x="810" y="333"/>
                    </a:lnTo>
                    <a:close/>
                    <a:moveTo>
                      <a:pt x="831" y="446"/>
                    </a:moveTo>
                    <a:lnTo>
                      <a:pt x="835" y="467"/>
                    </a:lnTo>
                    <a:lnTo>
                      <a:pt x="841" y="503"/>
                    </a:lnTo>
                    <a:lnTo>
                      <a:pt x="856" y="500"/>
                    </a:lnTo>
                    <a:lnTo>
                      <a:pt x="851" y="464"/>
                    </a:lnTo>
                    <a:lnTo>
                      <a:pt x="847" y="443"/>
                    </a:lnTo>
                    <a:lnTo>
                      <a:pt x="831" y="446"/>
                    </a:lnTo>
                    <a:close/>
                    <a:moveTo>
                      <a:pt x="850" y="559"/>
                    </a:moveTo>
                    <a:lnTo>
                      <a:pt x="858" y="610"/>
                    </a:lnTo>
                    <a:lnTo>
                      <a:pt x="859" y="616"/>
                    </a:lnTo>
                    <a:lnTo>
                      <a:pt x="875" y="614"/>
                    </a:lnTo>
                    <a:lnTo>
                      <a:pt x="874" y="607"/>
                    </a:lnTo>
                    <a:lnTo>
                      <a:pt x="866" y="557"/>
                    </a:lnTo>
                    <a:lnTo>
                      <a:pt x="850" y="559"/>
                    </a:lnTo>
                    <a:close/>
                    <a:moveTo>
                      <a:pt x="867" y="674"/>
                    </a:moveTo>
                    <a:lnTo>
                      <a:pt x="875" y="731"/>
                    </a:lnTo>
                    <a:lnTo>
                      <a:pt x="891" y="728"/>
                    </a:lnTo>
                    <a:lnTo>
                      <a:pt x="883" y="671"/>
                    </a:lnTo>
                    <a:lnTo>
                      <a:pt x="867" y="674"/>
                    </a:lnTo>
                    <a:close/>
                    <a:moveTo>
                      <a:pt x="883" y="788"/>
                    </a:moveTo>
                    <a:lnTo>
                      <a:pt x="891" y="845"/>
                    </a:lnTo>
                    <a:lnTo>
                      <a:pt x="907" y="843"/>
                    </a:lnTo>
                    <a:lnTo>
                      <a:pt x="899" y="786"/>
                    </a:lnTo>
                    <a:lnTo>
                      <a:pt x="883" y="788"/>
                    </a:lnTo>
                    <a:close/>
                    <a:moveTo>
                      <a:pt x="898" y="902"/>
                    </a:moveTo>
                    <a:lnTo>
                      <a:pt x="905" y="953"/>
                    </a:lnTo>
                    <a:lnTo>
                      <a:pt x="905" y="959"/>
                    </a:lnTo>
                    <a:lnTo>
                      <a:pt x="921" y="957"/>
                    </a:lnTo>
                    <a:lnTo>
                      <a:pt x="920" y="951"/>
                    </a:lnTo>
                    <a:lnTo>
                      <a:pt x="914" y="900"/>
                    </a:lnTo>
                    <a:lnTo>
                      <a:pt x="898" y="902"/>
                    </a:lnTo>
                    <a:close/>
                    <a:moveTo>
                      <a:pt x="912" y="1017"/>
                    </a:moveTo>
                    <a:lnTo>
                      <a:pt x="919" y="1074"/>
                    </a:lnTo>
                    <a:lnTo>
                      <a:pt x="935" y="1072"/>
                    </a:lnTo>
                    <a:lnTo>
                      <a:pt x="928" y="1015"/>
                    </a:lnTo>
                    <a:lnTo>
                      <a:pt x="912" y="1017"/>
                    </a:lnTo>
                    <a:close/>
                    <a:moveTo>
                      <a:pt x="926" y="1131"/>
                    </a:moveTo>
                    <a:lnTo>
                      <a:pt x="928" y="1144"/>
                    </a:lnTo>
                    <a:lnTo>
                      <a:pt x="933" y="1189"/>
                    </a:lnTo>
                    <a:lnTo>
                      <a:pt x="949" y="1186"/>
                    </a:lnTo>
                    <a:lnTo>
                      <a:pt x="944" y="1142"/>
                    </a:lnTo>
                    <a:lnTo>
                      <a:pt x="942" y="1129"/>
                    </a:lnTo>
                    <a:lnTo>
                      <a:pt x="926" y="1131"/>
                    </a:lnTo>
                    <a:close/>
                    <a:moveTo>
                      <a:pt x="941" y="1246"/>
                    </a:moveTo>
                    <a:lnTo>
                      <a:pt x="948" y="1303"/>
                    </a:lnTo>
                    <a:lnTo>
                      <a:pt x="964" y="1301"/>
                    </a:lnTo>
                    <a:lnTo>
                      <a:pt x="956" y="1244"/>
                    </a:lnTo>
                    <a:lnTo>
                      <a:pt x="941" y="1246"/>
                    </a:lnTo>
                    <a:close/>
                    <a:moveTo>
                      <a:pt x="956" y="1360"/>
                    </a:moveTo>
                    <a:lnTo>
                      <a:pt x="965" y="1418"/>
                    </a:lnTo>
                    <a:lnTo>
                      <a:pt x="980" y="1415"/>
                    </a:lnTo>
                    <a:lnTo>
                      <a:pt x="972" y="1358"/>
                    </a:lnTo>
                    <a:lnTo>
                      <a:pt x="956" y="1360"/>
                    </a:lnTo>
                    <a:close/>
                    <a:moveTo>
                      <a:pt x="973" y="1474"/>
                    </a:moveTo>
                    <a:lnTo>
                      <a:pt x="974" y="1480"/>
                    </a:lnTo>
                    <a:lnTo>
                      <a:pt x="974" y="1481"/>
                    </a:lnTo>
                    <a:lnTo>
                      <a:pt x="986" y="1532"/>
                    </a:lnTo>
                    <a:lnTo>
                      <a:pt x="1002" y="1528"/>
                    </a:lnTo>
                    <a:lnTo>
                      <a:pt x="990" y="1477"/>
                    </a:lnTo>
                    <a:lnTo>
                      <a:pt x="982" y="1479"/>
                    </a:lnTo>
                    <a:lnTo>
                      <a:pt x="990" y="1478"/>
                    </a:lnTo>
                    <a:lnTo>
                      <a:pt x="989" y="1472"/>
                    </a:lnTo>
                    <a:lnTo>
                      <a:pt x="973" y="1474"/>
                    </a:lnTo>
                    <a:close/>
                    <a:moveTo>
                      <a:pt x="1005" y="1589"/>
                    </a:moveTo>
                    <a:lnTo>
                      <a:pt x="1022" y="1614"/>
                    </a:lnTo>
                    <a:lnTo>
                      <a:pt x="1033" y="1616"/>
                    </a:lnTo>
                    <a:lnTo>
                      <a:pt x="1055" y="1602"/>
                    </a:lnTo>
                    <a:lnTo>
                      <a:pt x="1047" y="1589"/>
                    </a:lnTo>
                    <a:lnTo>
                      <a:pt x="1024" y="1603"/>
                    </a:lnTo>
                    <a:lnTo>
                      <a:pt x="1028" y="1610"/>
                    </a:lnTo>
                    <a:lnTo>
                      <a:pt x="1035" y="1605"/>
                    </a:lnTo>
                    <a:lnTo>
                      <a:pt x="1018" y="1580"/>
                    </a:lnTo>
                    <a:lnTo>
                      <a:pt x="1005" y="1589"/>
                    </a:lnTo>
                    <a:close/>
                    <a:moveTo>
                      <a:pt x="1092" y="1556"/>
                    </a:moveTo>
                    <a:lnTo>
                      <a:pt x="1104" y="1544"/>
                    </a:lnTo>
                    <a:lnTo>
                      <a:pt x="1098" y="1539"/>
                    </a:lnTo>
                    <a:lnTo>
                      <a:pt x="1096" y="1547"/>
                    </a:lnTo>
                    <a:lnTo>
                      <a:pt x="1120" y="1552"/>
                    </a:lnTo>
                    <a:lnTo>
                      <a:pt x="1121" y="1544"/>
                    </a:lnTo>
                    <a:lnTo>
                      <a:pt x="1115" y="1549"/>
                    </a:lnTo>
                    <a:lnTo>
                      <a:pt x="1125" y="1563"/>
                    </a:lnTo>
                    <a:lnTo>
                      <a:pt x="1138" y="1553"/>
                    </a:lnTo>
                    <a:lnTo>
                      <a:pt x="1128" y="1539"/>
                    </a:lnTo>
                    <a:lnTo>
                      <a:pt x="1123" y="1536"/>
                    </a:lnTo>
                    <a:lnTo>
                      <a:pt x="1100" y="1531"/>
                    </a:lnTo>
                    <a:lnTo>
                      <a:pt x="1092" y="1533"/>
                    </a:lnTo>
                    <a:lnTo>
                      <a:pt x="1081" y="1544"/>
                    </a:lnTo>
                    <a:lnTo>
                      <a:pt x="1092" y="1556"/>
                    </a:lnTo>
                    <a:close/>
                    <a:moveTo>
                      <a:pt x="1155" y="1611"/>
                    </a:moveTo>
                    <a:lnTo>
                      <a:pt x="1160" y="1622"/>
                    </a:lnTo>
                    <a:lnTo>
                      <a:pt x="1161" y="1622"/>
                    </a:lnTo>
                    <a:lnTo>
                      <a:pt x="1184" y="1656"/>
                    </a:lnTo>
                    <a:lnTo>
                      <a:pt x="1188" y="1659"/>
                    </a:lnTo>
                    <a:lnTo>
                      <a:pt x="1192" y="1661"/>
                    </a:lnTo>
                    <a:lnTo>
                      <a:pt x="1199" y="1646"/>
                    </a:lnTo>
                    <a:lnTo>
                      <a:pt x="1194" y="1644"/>
                    </a:lnTo>
                    <a:lnTo>
                      <a:pt x="1191" y="1651"/>
                    </a:lnTo>
                    <a:lnTo>
                      <a:pt x="1197" y="1647"/>
                    </a:lnTo>
                    <a:lnTo>
                      <a:pt x="1174" y="1613"/>
                    </a:lnTo>
                    <a:lnTo>
                      <a:pt x="1168" y="1618"/>
                    </a:lnTo>
                    <a:lnTo>
                      <a:pt x="1175" y="1614"/>
                    </a:lnTo>
                    <a:lnTo>
                      <a:pt x="1169" y="1604"/>
                    </a:lnTo>
                    <a:lnTo>
                      <a:pt x="1155" y="1611"/>
                    </a:lnTo>
                    <a:close/>
                    <a:moveTo>
                      <a:pt x="1247" y="1639"/>
                    </a:moveTo>
                    <a:lnTo>
                      <a:pt x="1268" y="1596"/>
                    </a:lnTo>
                    <a:lnTo>
                      <a:pt x="1268" y="1595"/>
                    </a:lnTo>
                    <a:lnTo>
                      <a:pt x="1271" y="1585"/>
                    </a:lnTo>
                    <a:lnTo>
                      <a:pt x="1256" y="1580"/>
                    </a:lnTo>
                    <a:lnTo>
                      <a:pt x="1253" y="1590"/>
                    </a:lnTo>
                    <a:lnTo>
                      <a:pt x="1261" y="1592"/>
                    </a:lnTo>
                    <a:lnTo>
                      <a:pt x="1253" y="1589"/>
                    </a:lnTo>
                    <a:lnTo>
                      <a:pt x="1233" y="1632"/>
                    </a:lnTo>
                    <a:lnTo>
                      <a:pt x="1247" y="1639"/>
                    </a:lnTo>
                    <a:close/>
                    <a:moveTo>
                      <a:pt x="1288" y="1530"/>
                    </a:moveTo>
                    <a:lnTo>
                      <a:pt x="1291" y="1520"/>
                    </a:lnTo>
                    <a:lnTo>
                      <a:pt x="1303" y="1474"/>
                    </a:lnTo>
                    <a:lnTo>
                      <a:pt x="1288" y="1470"/>
                    </a:lnTo>
                    <a:lnTo>
                      <a:pt x="1276" y="1516"/>
                    </a:lnTo>
                    <a:lnTo>
                      <a:pt x="1273" y="1525"/>
                    </a:lnTo>
                    <a:lnTo>
                      <a:pt x="1288" y="1530"/>
                    </a:lnTo>
                    <a:close/>
                    <a:moveTo>
                      <a:pt x="1317" y="1418"/>
                    </a:moveTo>
                    <a:lnTo>
                      <a:pt x="1331" y="1362"/>
                    </a:lnTo>
                    <a:lnTo>
                      <a:pt x="1316" y="1358"/>
                    </a:lnTo>
                    <a:lnTo>
                      <a:pt x="1302" y="1414"/>
                    </a:lnTo>
                    <a:lnTo>
                      <a:pt x="1317" y="1418"/>
                    </a:lnTo>
                    <a:close/>
                    <a:moveTo>
                      <a:pt x="1346" y="1306"/>
                    </a:moveTo>
                    <a:lnTo>
                      <a:pt x="1361" y="1250"/>
                    </a:lnTo>
                    <a:lnTo>
                      <a:pt x="1346" y="1246"/>
                    </a:lnTo>
                    <a:lnTo>
                      <a:pt x="1330" y="1302"/>
                    </a:lnTo>
                    <a:lnTo>
                      <a:pt x="1346" y="1306"/>
                    </a:lnTo>
                    <a:close/>
                    <a:moveTo>
                      <a:pt x="1380" y="1197"/>
                    </a:moveTo>
                    <a:lnTo>
                      <a:pt x="1384" y="1187"/>
                    </a:lnTo>
                    <a:lnTo>
                      <a:pt x="1377" y="1185"/>
                    </a:lnTo>
                    <a:lnTo>
                      <a:pt x="1383" y="1189"/>
                    </a:lnTo>
                    <a:lnTo>
                      <a:pt x="1406" y="1147"/>
                    </a:lnTo>
                    <a:lnTo>
                      <a:pt x="1392" y="1139"/>
                    </a:lnTo>
                    <a:lnTo>
                      <a:pt x="1369" y="1181"/>
                    </a:lnTo>
                    <a:lnTo>
                      <a:pt x="1369" y="1182"/>
                    </a:lnTo>
                    <a:lnTo>
                      <a:pt x="1365" y="1192"/>
                    </a:lnTo>
                    <a:lnTo>
                      <a:pt x="1380" y="1197"/>
                    </a:lnTo>
                    <a:close/>
                    <a:moveTo>
                      <a:pt x="1438" y="1098"/>
                    </a:moveTo>
                    <a:lnTo>
                      <a:pt x="1453" y="1069"/>
                    </a:lnTo>
                    <a:lnTo>
                      <a:pt x="1454" y="1068"/>
                    </a:lnTo>
                    <a:lnTo>
                      <a:pt x="1461" y="1044"/>
                    </a:lnTo>
                    <a:lnTo>
                      <a:pt x="1446" y="1039"/>
                    </a:lnTo>
                    <a:lnTo>
                      <a:pt x="1438" y="1063"/>
                    </a:lnTo>
                    <a:lnTo>
                      <a:pt x="1446" y="1065"/>
                    </a:lnTo>
                    <a:lnTo>
                      <a:pt x="1439" y="1062"/>
                    </a:lnTo>
                    <a:lnTo>
                      <a:pt x="1424" y="1091"/>
                    </a:lnTo>
                    <a:lnTo>
                      <a:pt x="1438" y="1098"/>
                    </a:lnTo>
                    <a:close/>
                    <a:moveTo>
                      <a:pt x="1478" y="988"/>
                    </a:moveTo>
                    <a:lnTo>
                      <a:pt x="1490" y="932"/>
                    </a:lnTo>
                    <a:lnTo>
                      <a:pt x="1474" y="929"/>
                    </a:lnTo>
                    <a:lnTo>
                      <a:pt x="1462" y="985"/>
                    </a:lnTo>
                    <a:lnTo>
                      <a:pt x="1478" y="988"/>
                    </a:lnTo>
                    <a:close/>
                    <a:moveTo>
                      <a:pt x="1502" y="875"/>
                    </a:moveTo>
                    <a:lnTo>
                      <a:pt x="1513" y="819"/>
                    </a:lnTo>
                    <a:lnTo>
                      <a:pt x="1497" y="816"/>
                    </a:lnTo>
                    <a:lnTo>
                      <a:pt x="1486" y="872"/>
                    </a:lnTo>
                    <a:lnTo>
                      <a:pt x="1502" y="875"/>
                    </a:lnTo>
                    <a:close/>
                    <a:moveTo>
                      <a:pt x="1523" y="762"/>
                    </a:moveTo>
                    <a:lnTo>
                      <a:pt x="1535" y="705"/>
                    </a:lnTo>
                    <a:lnTo>
                      <a:pt x="1520" y="702"/>
                    </a:lnTo>
                    <a:lnTo>
                      <a:pt x="1508" y="758"/>
                    </a:lnTo>
                    <a:lnTo>
                      <a:pt x="1523" y="762"/>
                    </a:lnTo>
                    <a:close/>
                    <a:moveTo>
                      <a:pt x="1547" y="650"/>
                    </a:moveTo>
                    <a:lnTo>
                      <a:pt x="1567" y="596"/>
                    </a:lnTo>
                    <a:lnTo>
                      <a:pt x="1551" y="590"/>
                    </a:lnTo>
                    <a:lnTo>
                      <a:pt x="1532" y="645"/>
                    </a:lnTo>
                    <a:lnTo>
                      <a:pt x="1547" y="650"/>
                    </a:lnTo>
                    <a:close/>
                    <a:moveTo>
                      <a:pt x="1590" y="600"/>
                    </a:moveTo>
                    <a:lnTo>
                      <a:pt x="1602" y="620"/>
                    </a:lnTo>
                    <a:lnTo>
                      <a:pt x="1608" y="616"/>
                    </a:lnTo>
                    <a:lnTo>
                      <a:pt x="1601" y="618"/>
                    </a:lnTo>
                    <a:lnTo>
                      <a:pt x="1613" y="651"/>
                    </a:lnTo>
                    <a:lnTo>
                      <a:pt x="1628" y="646"/>
                    </a:lnTo>
                    <a:lnTo>
                      <a:pt x="1616" y="613"/>
                    </a:lnTo>
                    <a:lnTo>
                      <a:pt x="1615" y="612"/>
                    </a:lnTo>
                    <a:lnTo>
                      <a:pt x="1604" y="592"/>
                    </a:lnTo>
                    <a:lnTo>
                      <a:pt x="1590" y="600"/>
                    </a:lnTo>
                    <a:close/>
                    <a:moveTo>
                      <a:pt x="1632" y="706"/>
                    </a:moveTo>
                    <a:lnTo>
                      <a:pt x="1647" y="746"/>
                    </a:lnTo>
                    <a:lnTo>
                      <a:pt x="1648" y="748"/>
                    </a:lnTo>
                    <a:lnTo>
                      <a:pt x="1655" y="760"/>
                    </a:lnTo>
                    <a:lnTo>
                      <a:pt x="1669" y="752"/>
                    </a:lnTo>
                    <a:lnTo>
                      <a:pt x="1662" y="740"/>
                    </a:lnTo>
                    <a:lnTo>
                      <a:pt x="1655" y="744"/>
                    </a:lnTo>
                    <a:lnTo>
                      <a:pt x="1663" y="741"/>
                    </a:lnTo>
                    <a:lnTo>
                      <a:pt x="1647" y="700"/>
                    </a:lnTo>
                    <a:lnTo>
                      <a:pt x="1632" y="706"/>
                    </a:lnTo>
                    <a:close/>
                    <a:moveTo>
                      <a:pt x="1696" y="804"/>
                    </a:moveTo>
                    <a:lnTo>
                      <a:pt x="1697" y="805"/>
                    </a:lnTo>
                    <a:lnTo>
                      <a:pt x="1705" y="805"/>
                    </a:lnTo>
                    <a:lnTo>
                      <a:pt x="1729" y="792"/>
                    </a:lnTo>
                    <a:lnTo>
                      <a:pt x="1731" y="789"/>
                    </a:lnTo>
                    <a:lnTo>
                      <a:pt x="1747" y="765"/>
                    </a:lnTo>
                    <a:lnTo>
                      <a:pt x="1734" y="756"/>
                    </a:lnTo>
                    <a:lnTo>
                      <a:pt x="1718" y="780"/>
                    </a:lnTo>
                    <a:lnTo>
                      <a:pt x="1724" y="785"/>
                    </a:lnTo>
                    <a:lnTo>
                      <a:pt x="1720" y="778"/>
                    </a:lnTo>
                    <a:lnTo>
                      <a:pt x="1697" y="791"/>
                    </a:lnTo>
                    <a:lnTo>
                      <a:pt x="1701" y="798"/>
                    </a:lnTo>
                    <a:lnTo>
                      <a:pt x="1705" y="791"/>
                    </a:lnTo>
                    <a:lnTo>
                      <a:pt x="1703" y="790"/>
                    </a:lnTo>
                    <a:lnTo>
                      <a:pt x="1696" y="804"/>
                    </a:lnTo>
                    <a:close/>
                    <a:moveTo>
                      <a:pt x="1774" y="713"/>
                    </a:moveTo>
                    <a:lnTo>
                      <a:pt x="1778" y="704"/>
                    </a:lnTo>
                    <a:lnTo>
                      <a:pt x="1797" y="660"/>
                    </a:lnTo>
                    <a:lnTo>
                      <a:pt x="1782" y="653"/>
                    </a:lnTo>
                    <a:lnTo>
                      <a:pt x="1763" y="698"/>
                    </a:lnTo>
                    <a:lnTo>
                      <a:pt x="1760" y="706"/>
                    </a:lnTo>
                    <a:lnTo>
                      <a:pt x="1774" y="713"/>
                    </a:lnTo>
                    <a:close/>
                    <a:moveTo>
                      <a:pt x="1821" y="607"/>
                    </a:moveTo>
                    <a:lnTo>
                      <a:pt x="1824" y="600"/>
                    </a:lnTo>
                    <a:lnTo>
                      <a:pt x="1817" y="597"/>
                    </a:lnTo>
                    <a:lnTo>
                      <a:pt x="1824" y="602"/>
                    </a:lnTo>
                    <a:lnTo>
                      <a:pt x="1847" y="572"/>
                    </a:lnTo>
                    <a:lnTo>
                      <a:pt x="1840" y="567"/>
                    </a:lnTo>
                    <a:lnTo>
                      <a:pt x="1841" y="575"/>
                    </a:lnTo>
                    <a:lnTo>
                      <a:pt x="1853" y="574"/>
                    </a:lnTo>
                    <a:lnTo>
                      <a:pt x="1851" y="558"/>
                    </a:lnTo>
                    <a:lnTo>
                      <a:pt x="1840" y="559"/>
                    </a:lnTo>
                    <a:lnTo>
                      <a:pt x="1834" y="562"/>
                    </a:lnTo>
                    <a:lnTo>
                      <a:pt x="1811" y="592"/>
                    </a:lnTo>
                    <a:lnTo>
                      <a:pt x="1810" y="593"/>
                    </a:lnTo>
                    <a:lnTo>
                      <a:pt x="1806" y="601"/>
                    </a:lnTo>
                    <a:lnTo>
                      <a:pt x="1821" y="607"/>
                    </a:lnTo>
                    <a:close/>
                    <a:moveTo>
                      <a:pt x="1887" y="604"/>
                    </a:moveTo>
                    <a:lnTo>
                      <a:pt x="1903" y="632"/>
                    </a:lnTo>
                    <a:lnTo>
                      <a:pt x="1916" y="653"/>
                    </a:lnTo>
                    <a:lnTo>
                      <a:pt x="1930" y="645"/>
                    </a:lnTo>
                    <a:lnTo>
                      <a:pt x="1917" y="623"/>
                    </a:lnTo>
                    <a:lnTo>
                      <a:pt x="1900" y="596"/>
                    </a:lnTo>
                    <a:lnTo>
                      <a:pt x="1887" y="604"/>
                    </a:lnTo>
                    <a:close/>
                    <a:moveTo>
                      <a:pt x="1949" y="702"/>
                    </a:moveTo>
                    <a:lnTo>
                      <a:pt x="1950" y="704"/>
                    </a:lnTo>
                    <a:lnTo>
                      <a:pt x="1951" y="705"/>
                    </a:lnTo>
                    <a:lnTo>
                      <a:pt x="1974" y="728"/>
                    </a:lnTo>
                    <a:lnTo>
                      <a:pt x="1975" y="729"/>
                    </a:lnTo>
                    <a:lnTo>
                      <a:pt x="1993" y="742"/>
                    </a:lnTo>
                    <a:lnTo>
                      <a:pt x="2003" y="729"/>
                    </a:lnTo>
                    <a:lnTo>
                      <a:pt x="1984" y="716"/>
                    </a:lnTo>
                    <a:lnTo>
                      <a:pt x="1980" y="723"/>
                    </a:lnTo>
                    <a:lnTo>
                      <a:pt x="1985" y="717"/>
                    </a:lnTo>
                    <a:lnTo>
                      <a:pt x="1962" y="694"/>
                    </a:lnTo>
                    <a:lnTo>
                      <a:pt x="1957" y="699"/>
                    </a:lnTo>
                    <a:lnTo>
                      <a:pt x="1963" y="695"/>
                    </a:lnTo>
                    <a:lnTo>
                      <a:pt x="1961" y="693"/>
                    </a:lnTo>
                    <a:lnTo>
                      <a:pt x="1949" y="702"/>
                    </a:lnTo>
                    <a:close/>
                    <a:moveTo>
                      <a:pt x="2057" y="750"/>
                    </a:moveTo>
                    <a:lnTo>
                      <a:pt x="2078" y="732"/>
                    </a:lnTo>
                    <a:lnTo>
                      <a:pt x="2080" y="730"/>
                    </a:lnTo>
                    <a:lnTo>
                      <a:pt x="2095" y="704"/>
                    </a:lnTo>
                    <a:lnTo>
                      <a:pt x="2081" y="696"/>
                    </a:lnTo>
                    <a:lnTo>
                      <a:pt x="2066" y="721"/>
                    </a:lnTo>
                    <a:lnTo>
                      <a:pt x="2073" y="726"/>
                    </a:lnTo>
                    <a:lnTo>
                      <a:pt x="2067" y="720"/>
                    </a:lnTo>
                    <a:lnTo>
                      <a:pt x="2046" y="738"/>
                    </a:lnTo>
                    <a:lnTo>
                      <a:pt x="2057" y="750"/>
                    </a:lnTo>
                    <a:close/>
                    <a:moveTo>
                      <a:pt x="2121" y="652"/>
                    </a:moveTo>
                    <a:lnTo>
                      <a:pt x="2126" y="641"/>
                    </a:lnTo>
                    <a:lnTo>
                      <a:pt x="2119" y="638"/>
                    </a:lnTo>
                    <a:lnTo>
                      <a:pt x="2126" y="642"/>
                    </a:lnTo>
                    <a:lnTo>
                      <a:pt x="2149" y="603"/>
                    </a:lnTo>
                    <a:lnTo>
                      <a:pt x="2142" y="599"/>
                    </a:lnTo>
                    <a:lnTo>
                      <a:pt x="2145" y="606"/>
                    </a:lnTo>
                    <a:lnTo>
                      <a:pt x="2146" y="606"/>
                    </a:lnTo>
                    <a:lnTo>
                      <a:pt x="2139" y="591"/>
                    </a:lnTo>
                    <a:lnTo>
                      <a:pt x="2139" y="592"/>
                    </a:lnTo>
                    <a:lnTo>
                      <a:pt x="2135" y="595"/>
                    </a:lnTo>
                    <a:lnTo>
                      <a:pt x="2112" y="634"/>
                    </a:lnTo>
                    <a:lnTo>
                      <a:pt x="2112" y="635"/>
                    </a:lnTo>
                    <a:lnTo>
                      <a:pt x="2107" y="645"/>
                    </a:lnTo>
                    <a:lnTo>
                      <a:pt x="2121" y="652"/>
                    </a:lnTo>
                    <a:close/>
                    <a:moveTo>
                      <a:pt x="2180" y="619"/>
                    </a:moveTo>
                    <a:lnTo>
                      <a:pt x="2182" y="623"/>
                    </a:lnTo>
                    <a:lnTo>
                      <a:pt x="2189" y="618"/>
                    </a:lnTo>
                    <a:lnTo>
                      <a:pt x="2181" y="620"/>
                    </a:lnTo>
                    <a:lnTo>
                      <a:pt x="2198" y="671"/>
                    </a:lnTo>
                    <a:lnTo>
                      <a:pt x="2214" y="666"/>
                    </a:lnTo>
                    <a:lnTo>
                      <a:pt x="2196" y="615"/>
                    </a:lnTo>
                    <a:lnTo>
                      <a:pt x="2195" y="613"/>
                    </a:lnTo>
                    <a:lnTo>
                      <a:pt x="2192" y="609"/>
                    </a:lnTo>
                    <a:lnTo>
                      <a:pt x="2180" y="619"/>
                    </a:lnTo>
                    <a:close/>
                    <a:moveTo>
                      <a:pt x="2214" y="726"/>
                    </a:moveTo>
                    <a:lnTo>
                      <a:pt x="2227" y="777"/>
                    </a:lnTo>
                    <a:lnTo>
                      <a:pt x="2228" y="782"/>
                    </a:lnTo>
                    <a:lnTo>
                      <a:pt x="2244" y="778"/>
                    </a:lnTo>
                    <a:lnTo>
                      <a:pt x="2243" y="773"/>
                    </a:lnTo>
                    <a:lnTo>
                      <a:pt x="2229" y="722"/>
                    </a:lnTo>
                    <a:lnTo>
                      <a:pt x="2214" y="726"/>
                    </a:lnTo>
                    <a:close/>
                    <a:moveTo>
                      <a:pt x="2242" y="837"/>
                    </a:moveTo>
                    <a:lnTo>
                      <a:pt x="2250" y="870"/>
                    </a:lnTo>
                    <a:lnTo>
                      <a:pt x="2257" y="893"/>
                    </a:lnTo>
                    <a:lnTo>
                      <a:pt x="2273" y="889"/>
                    </a:lnTo>
                    <a:lnTo>
                      <a:pt x="2266" y="866"/>
                    </a:lnTo>
                    <a:lnTo>
                      <a:pt x="2258" y="834"/>
                    </a:lnTo>
                    <a:lnTo>
                      <a:pt x="2242" y="837"/>
                    </a:lnTo>
                    <a:close/>
                    <a:moveTo>
                      <a:pt x="2275" y="950"/>
                    </a:moveTo>
                    <a:lnTo>
                      <a:pt x="2297" y="999"/>
                    </a:lnTo>
                    <a:lnTo>
                      <a:pt x="2299" y="1001"/>
                    </a:lnTo>
                    <a:lnTo>
                      <a:pt x="2301" y="1004"/>
                    </a:lnTo>
                    <a:lnTo>
                      <a:pt x="2313" y="993"/>
                    </a:lnTo>
                    <a:lnTo>
                      <a:pt x="2311" y="991"/>
                    </a:lnTo>
                    <a:lnTo>
                      <a:pt x="2305" y="996"/>
                    </a:lnTo>
                    <a:lnTo>
                      <a:pt x="2312" y="993"/>
                    </a:lnTo>
                    <a:lnTo>
                      <a:pt x="2289" y="943"/>
                    </a:lnTo>
                    <a:lnTo>
                      <a:pt x="2275" y="950"/>
                    </a:lnTo>
                    <a:close/>
                    <a:moveTo>
                      <a:pt x="2353" y="1039"/>
                    </a:moveTo>
                    <a:lnTo>
                      <a:pt x="2375" y="1036"/>
                    </a:lnTo>
                    <a:lnTo>
                      <a:pt x="2377" y="1035"/>
                    </a:lnTo>
                    <a:lnTo>
                      <a:pt x="2400" y="1026"/>
                    </a:lnTo>
                    <a:lnTo>
                      <a:pt x="2401" y="1026"/>
                    </a:lnTo>
                    <a:lnTo>
                      <a:pt x="2410" y="1021"/>
                    </a:lnTo>
                    <a:lnTo>
                      <a:pt x="2403" y="1007"/>
                    </a:lnTo>
                    <a:lnTo>
                      <a:pt x="2394" y="1011"/>
                    </a:lnTo>
                    <a:lnTo>
                      <a:pt x="2397" y="1018"/>
                    </a:lnTo>
                    <a:lnTo>
                      <a:pt x="2394" y="1011"/>
                    </a:lnTo>
                    <a:lnTo>
                      <a:pt x="2371" y="1020"/>
                    </a:lnTo>
                    <a:lnTo>
                      <a:pt x="2374" y="1028"/>
                    </a:lnTo>
                    <a:lnTo>
                      <a:pt x="2373" y="1020"/>
                    </a:lnTo>
                    <a:lnTo>
                      <a:pt x="2351" y="1023"/>
                    </a:lnTo>
                    <a:lnTo>
                      <a:pt x="2353" y="1039"/>
                    </a:lnTo>
                    <a:close/>
                    <a:moveTo>
                      <a:pt x="2462" y="1002"/>
                    </a:moveTo>
                    <a:lnTo>
                      <a:pt x="2468" y="1001"/>
                    </a:lnTo>
                    <a:lnTo>
                      <a:pt x="2467" y="993"/>
                    </a:lnTo>
                    <a:lnTo>
                      <a:pt x="2466" y="1001"/>
                    </a:lnTo>
                    <a:lnTo>
                      <a:pt x="2490" y="1002"/>
                    </a:lnTo>
                    <a:lnTo>
                      <a:pt x="2490" y="994"/>
                    </a:lnTo>
                    <a:lnTo>
                      <a:pt x="2489" y="1002"/>
                    </a:lnTo>
                    <a:lnTo>
                      <a:pt x="2512" y="1007"/>
                    </a:lnTo>
                    <a:lnTo>
                      <a:pt x="2516" y="1007"/>
                    </a:lnTo>
                    <a:lnTo>
                      <a:pt x="2519" y="992"/>
                    </a:lnTo>
                    <a:lnTo>
                      <a:pt x="2515" y="991"/>
                    </a:lnTo>
                    <a:lnTo>
                      <a:pt x="2492" y="987"/>
                    </a:lnTo>
                    <a:lnTo>
                      <a:pt x="2491" y="987"/>
                    </a:lnTo>
                    <a:lnTo>
                      <a:pt x="2467" y="985"/>
                    </a:lnTo>
                    <a:lnTo>
                      <a:pt x="2465" y="985"/>
                    </a:lnTo>
                    <a:lnTo>
                      <a:pt x="2459" y="987"/>
                    </a:lnTo>
                    <a:lnTo>
                      <a:pt x="2462" y="1002"/>
                    </a:lnTo>
                    <a:close/>
                    <a:moveTo>
                      <a:pt x="2576" y="1010"/>
                    </a:moveTo>
                    <a:lnTo>
                      <a:pt x="2584" y="1009"/>
                    </a:lnTo>
                    <a:lnTo>
                      <a:pt x="2607" y="1007"/>
                    </a:lnTo>
                    <a:lnTo>
                      <a:pt x="2605" y="991"/>
                    </a:lnTo>
                    <a:lnTo>
                      <a:pt x="2582" y="993"/>
                    </a:lnTo>
                    <a:lnTo>
                      <a:pt x="2574" y="994"/>
                    </a:lnTo>
                    <a:lnTo>
                      <a:pt x="2576" y="1010"/>
                    </a:lnTo>
                    <a:close/>
                    <a:moveTo>
                      <a:pt x="15" y="1096"/>
                    </a:moveTo>
                    <a:lnTo>
                      <a:pt x="31" y="1041"/>
                    </a:lnTo>
                    <a:lnTo>
                      <a:pt x="16" y="1036"/>
                    </a:lnTo>
                    <a:lnTo>
                      <a:pt x="0" y="1092"/>
                    </a:lnTo>
                    <a:lnTo>
                      <a:pt x="15" y="1096"/>
                    </a:lnTo>
                    <a:close/>
                  </a:path>
                </a:pathLst>
              </a:custGeom>
              <a:solidFill>
                <a:srgbClr val="00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147" name="TextBox 360">
              <a:extLst>
                <a:ext uri="{FF2B5EF4-FFF2-40B4-BE49-F238E27FC236}">
                  <a16:creationId xmlns:a16="http://schemas.microsoft.com/office/drawing/2014/main" id="{BBCFD07B-C32E-4265-BBDB-7285A13525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40816" y="5702986"/>
              <a:ext cx="819456" cy="277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1200" b="1" dirty="0">
                  <a:latin typeface="Calibri" pitchFamily="34" charset="0"/>
                </a:rPr>
                <a:t>Time (ms)</a:t>
              </a:r>
            </a:p>
          </p:txBody>
        </p:sp>
        <p:sp>
          <p:nvSpPr>
            <p:cNvPr id="148" name="TextBox 365">
              <a:extLst>
                <a:ext uri="{FF2B5EF4-FFF2-40B4-BE49-F238E27FC236}">
                  <a16:creationId xmlns:a16="http://schemas.microsoft.com/office/drawing/2014/main" id="{1F809E6A-5D7F-4B4F-94FD-1EEFAC7223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7903566" y="4909923"/>
              <a:ext cx="1239441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1200" b="1" dirty="0">
                  <a:latin typeface="Calibri" pitchFamily="34" charset="0"/>
                </a:rPr>
                <a:t>  Amplitude (</a:t>
              </a:r>
              <a:r>
                <a:rPr lang="en-GB" sz="1200" b="1" dirty="0" err="1">
                  <a:latin typeface="Calibri" pitchFamily="34" charset="0"/>
                </a:rPr>
                <a:t>μV</a:t>
              </a:r>
              <a:r>
                <a:rPr lang="en-GB" sz="1200" b="1" dirty="0">
                  <a:latin typeface="Calibri" pitchFamily="34" charset="0"/>
                </a:rPr>
                <a:t>)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B8D40330-2E9B-4A23-A7D8-B6C693E15B42}"/>
              </a:ext>
            </a:extLst>
          </p:cNvPr>
          <p:cNvGrpSpPr/>
          <p:nvPr/>
        </p:nvGrpSpPr>
        <p:grpSpPr>
          <a:xfrm>
            <a:off x="10915779" y="4856798"/>
            <a:ext cx="1082592" cy="523220"/>
            <a:chOff x="3167406" y="1692015"/>
            <a:chExt cx="1082592" cy="523220"/>
          </a:xfrm>
        </p:grpSpPr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508BD684-CFC9-4762-87F6-A133392EC529}"/>
                </a:ext>
              </a:extLst>
            </p:cNvPr>
            <p:cNvSpPr txBox="1"/>
            <p:nvPr/>
          </p:nvSpPr>
          <p:spPr>
            <a:xfrm>
              <a:off x="3556154" y="1692015"/>
              <a:ext cx="6938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model</a:t>
              </a:r>
            </a:p>
            <a:p>
              <a:r>
                <a:rPr lang="en-US" sz="1400" b="1" dirty="0"/>
                <a:t>data</a:t>
              </a:r>
              <a:endParaRPr lang="da-DK" sz="1400" b="1" dirty="0"/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9C63EE1-6A26-47C6-B161-6E9B04BEF7E4}"/>
                </a:ext>
              </a:extLst>
            </p:cNvPr>
            <p:cNvCxnSpPr/>
            <p:nvPr/>
          </p:nvCxnSpPr>
          <p:spPr>
            <a:xfrm>
              <a:off x="3167406" y="1854223"/>
              <a:ext cx="35510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31B2931E-7C58-4CAB-8751-344ADDA61F80}"/>
                </a:ext>
              </a:extLst>
            </p:cNvPr>
            <p:cNvCxnSpPr/>
            <p:nvPr/>
          </p:nvCxnSpPr>
          <p:spPr>
            <a:xfrm>
              <a:off x="3167406" y="2070241"/>
              <a:ext cx="355107" cy="0"/>
            </a:xfrm>
            <a:prstGeom prst="line">
              <a:avLst/>
            </a:prstGeom>
            <a:ln w="38100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20E42B04-C7F4-4EA7-8B92-C68FF4C53FB8}"/>
              </a:ext>
            </a:extLst>
          </p:cNvPr>
          <p:cNvSpPr txBox="1"/>
          <p:nvPr/>
        </p:nvSpPr>
        <p:spPr>
          <a:xfrm>
            <a:off x="8144418" y="257113"/>
            <a:ext cx="280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Dynamic Causal Modelling</a:t>
            </a:r>
            <a:endParaRPr lang="da-DK" dirty="0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39898C5-E26D-442A-8472-6349EB97CE95}"/>
              </a:ext>
            </a:extLst>
          </p:cNvPr>
          <p:cNvGrpSpPr/>
          <p:nvPr/>
        </p:nvGrpSpPr>
        <p:grpSpPr>
          <a:xfrm>
            <a:off x="7841864" y="803486"/>
            <a:ext cx="3580251" cy="1350711"/>
            <a:chOff x="1094048" y="1804956"/>
            <a:chExt cx="3580251" cy="1350711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D6EE9FB7-D668-492F-86FF-3094D2570DB9}"/>
                </a:ext>
              </a:extLst>
            </p:cNvPr>
            <p:cNvSpPr txBox="1"/>
            <p:nvPr/>
          </p:nvSpPr>
          <p:spPr>
            <a:xfrm>
              <a:off x="1919612" y="1804956"/>
              <a:ext cx="18005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 </a:t>
              </a:r>
              <a:r>
                <a:rPr lang="en-GB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GB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| </a:t>
              </a:r>
              <a:r>
                <a:rPr lang="en-GB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GB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GB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lang="en-GB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EE951D01-453F-40AD-8883-38E8CB8F43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7496" y="2403835"/>
              <a:ext cx="339763" cy="2288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5B7F97BD-A52B-402E-A1DC-62F8F1C048DA}"/>
                </a:ext>
              </a:extLst>
            </p:cNvPr>
            <p:cNvCxnSpPr>
              <a:cxnSpLocks/>
            </p:cNvCxnSpPr>
            <p:nvPr/>
          </p:nvCxnSpPr>
          <p:spPr>
            <a:xfrm>
              <a:off x="3212456" y="2380994"/>
              <a:ext cx="604003" cy="22046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4847F7CA-ED15-437E-A958-F2418EA8BA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83743" y="2398634"/>
              <a:ext cx="1" cy="468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3D7CBBE5-AD0C-470E-A3C1-B7455CD9ADA0}"/>
                </a:ext>
              </a:extLst>
            </p:cNvPr>
            <p:cNvSpPr txBox="1"/>
            <p:nvPr/>
          </p:nvSpPr>
          <p:spPr>
            <a:xfrm>
              <a:off x="3816459" y="2463454"/>
              <a:ext cx="8578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model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7883ADC2-01C8-4312-873F-CFDF80677794}"/>
                </a:ext>
              </a:extLst>
            </p:cNvPr>
            <p:cNvSpPr txBox="1"/>
            <p:nvPr/>
          </p:nvSpPr>
          <p:spPr>
            <a:xfrm>
              <a:off x="2188211" y="2817113"/>
              <a:ext cx="13974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observed data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730118EB-F4C3-47DE-B6C6-399F9C3B0D11}"/>
                </a:ext>
              </a:extLst>
            </p:cNvPr>
            <p:cNvSpPr txBox="1"/>
            <p:nvPr/>
          </p:nvSpPr>
          <p:spPr>
            <a:xfrm>
              <a:off x="1094048" y="2403834"/>
              <a:ext cx="12694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model parameters</a:t>
              </a:r>
            </a:p>
          </p:txBody>
        </p:sp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CD738F48-7DFE-488C-959A-F6376F47A41D}"/>
              </a:ext>
            </a:extLst>
          </p:cNvPr>
          <p:cNvSpPr txBox="1"/>
          <p:nvPr/>
        </p:nvSpPr>
        <p:spPr>
          <a:xfrm>
            <a:off x="9763528" y="2643114"/>
            <a:ext cx="135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highlight>
                  <a:srgbClr val="00FF00"/>
                </a:highlight>
              </a:rPr>
              <a:t>Task modulated connection</a:t>
            </a:r>
            <a:endParaRPr lang="da-DK" sz="1200" dirty="0">
              <a:highlight>
                <a:srgbClr val="00FF00"/>
              </a:highlight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58DCCB5E-8969-4D8E-8334-7E6EBA1B4583}"/>
              </a:ext>
            </a:extLst>
          </p:cNvPr>
          <p:cNvGrpSpPr/>
          <p:nvPr/>
        </p:nvGrpSpPr>
        <p:grpSpPr>
          <a:xfrm>
            <a:off x="8707821" y="2904226"/>
            <a:ext cx="1880267" cy="1052273"/>
            <a:chOff x="8707821" y="2904226"/>
            <a:chExt cx="1880267" cy="1052273"/>
          </a:xfrm>
        </p:grpSpPr>
        <p:pic>
          <p:nvPicPr>
            <p:cNvPr id="167" name="Picture 166" descr="A picture containing food, chocolate, black, cake&#10;&#10;Description automatically generated">
              <a:extLst>
                <a:ext uri="{FF2B5EF4-FFF2-40B4-BE49-F238E27FC236}">
                  <a16:creationId xmlns:a16="http://schemas.microsoft.com/office/drawing/2014/main" id="{C151A733-2230-406F-A4D5-E60F3092FC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695" b="24934"/>
            <a:stretch/>
          </p:blipFill>
          <p:spPr>
            <a:xfrm>
              <a:off x="8707821" y="2904226"/>
              <a:ext cx="1880267" cy="1052273"/>
            </a:xfrm>
            <a:prstGeom prst="rect">
              <a:avLst/>
            </a:prstGeom>
          </p:spPr>
        </p:pic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0C7FFCFC-FDC2-4D19-AB5E-F38AE7DDCE0A}"/>
                </a:ext>
              </a:extLst>
            </p:cNvPr>
            <p:cNvSpPr/>
            <p:nvPr/>
          </p:nvSpPr>
          <p:spPr>
            <a:xfrm>
              <a:off x="9104439" y="3461611"/>
              <a:ext cx="201272" cy="2012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0D253D40-AC63-44CE-8759-DF0B2D0C3EB9}"/>
                </a:ext>
              </a:extLst>
            </p:cNvPr>
            <p:cNvSpPr/>
            <p:nvPr/>
          </p:nvSpPr>
          <p:spPr>
            <a:xfrm>
              <a:off x="10007972" y="3427831"/>
              <a:ext cx="201272" cy="2012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70" name="Arrow: Curved Down 169">
              <a:extLst>
                <a:ext uri="{FF2B5EF4-FFF2-40B4-BE49-F238E27FC236}">
                  <a16:creationId xmlns:a16="http://schemas.microsoft.com/office/drawing/2014/main" id="{A399D03C-D808-4C83-B4CE-9F61765AD6FC}"/>
                </a:ext>
              </a:extLst>
            </p:cNvPr>
            <p:cNvSpPr/>
            <p:nvPr/>
          </p:nvSpPr>
          <p:spPr>
            <a:xfrm>
              <a:off x="9192567" y="3100435"/>
              <a:ext cx="978266" cy="271503"/>
            </a:xfrm>
            <a:prstGeom prst="curvedDownArrow">
              <a:avLst>
                <a:gd name="adj1" fmla="val 21671"/>
                <a:gd name="adj2" fmla="val 65102"/>
                <a:gd name="adj3" fmla="val 32149"/>
              </a:avLst>
            </a:prstGeom>
            <a:solidFill>
              <a:srgbClr val="00FF00"/>
            </a:solidFill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>
                <a:solidFill>
                  <a:schemeClr val="tx1"/>
                </a:solidFill>
              </a:endParaRPr>
            </a:p>
          </p:txBody>
        </p: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8CDA6BDD-7C69-4492-9441-66356E3DD70D}"/>
                </a:ext>
              </a:extLst>
            </p:cNvPr>
            <p:cNvCxnSpPr/>
            <p:nvPr/>
          </p:nvCxnSpPr>
          <p:spPr>
            <a:xfrm flipV="1">
              <a:off x="9351377" y="3444515"/>
              <a:ext cx="608895" cy="22112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D2A6FCA9-F85A-4454-81E6-BDDF519377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24680" y="3577194"/>
              <a:ext cx="608895" cy="22112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4A7C250B-1767-42BB-B9AE-753323491080}"/>
              </a:ext>
            </a:extLst>
          </p:cNvPr>
          <p:cNvGrpSpPr/>
          <p:nvPr/>
        </p:nvGrpSpPr>
        <p:grpSpPr>
          <a:xfrm>
            <a:off x="536405" y="4277648"/>
            <a:ext cx="1220679" cy="1229153"/>
            <a:chOff x="279560" y="1648898"/>
            <a:chExt cx="1220679" cy="1229153"/>
          </a:xfrm>
        </p:grpSpPr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0BCA6ABB-D95B-4943-9256-4716F0416140}"/>
                </a:ext>
              </a:extLst>
            </p:cNvPr>
            <p:cNvSpPr/>
            <p:nvPr/>
          </p:nvSpPr>
          <p:spPr>
            <a:xfrm>
              <a:off x="1420340" y="2244416"/>
              <a:ext cx="79899" cy="193880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4A92E5B6-3D8E-4573-A54D-CFF9D3E28372}"/>
                </a:ext>
              </a:extLst>
            </p:cNvPr>
            <p:cNvSpPr/>
            <p:nvPr/>
          </p:nvSpPr>
          <p:spPr>
            <a:xfrm>
              <a:off x="279560" y="2244416"/>
              <a:ext cx="79899" cy="193880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4" name="Isosceles Triangle 183">
              <a:extLst>
                <a:ext uri="{FF2B5EF4-FFF2-40B4-BE49-F238E27FC236}">
                  <a16:creationId xmlns:a16="http://schemas.microsoft.com/office/drawing/2014/main" id="{8714855C-C7EA-477E-BD16-45B758D46942}"/>
                </a:ext>
              </a:extLst>
            </p:cNvPr>
            <p:cNvSpPr/>
            <p:nvPr/>
          </p:nvSpPr>
          <p:spPr>
            <a:xfrm>
              <a:off x="792986" y="1648898"/>
              <a:ext cx="210106" cy="133165"/>
            </a:xfrm>
            <a:prstGeom prst="triangle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85" name="Picture 184">
              <a:extLst>
                <a:ext uri="{FF2B5EF4-FFF2-40B4-BE49-F238E27FC236}">
                  <a16:creationId xmlns:a16="http://schemas.microsoft.com/office/drawing/2014/main" id="{95F03960-9A5F-4843-AF42-D883D7A116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rgbClr val="ED7D31">
                  <a:shade val="45000"/>
                  <a:satMod val="135000"/>
                </a:srgb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20000"/>
                      </a14:imgEffect>
                    </a14:imgLayer>
                  </a14:imgProps>
                </a:ext>
              </a:extLst>
            </a:blip>
            <a:srcRect l="86320" t="63527" r="823" b="11956"/>
            <a:stretch/>
          </p:blipFill>
          <p:spPr>
            <a:xfrm>
              <a:off x="337267" y="1772978"/>
              <a:ext cx="1095985" cy="1104864"/>
            </a:xfrm>
            <a:prstGeom prst="rect">
              <a:avLst/>
            </a:prstGeom>
          </p:spPr>
        </p:pic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E749CA70-E2BC-4842-B84B-F8198B5269EB}"/>
                </a:ext>
              </a:extLst>
            </p:cNvPr>
            <p:cNvSpPr/>
            <p:nvPr/>
          </p:nvSpPr>
          <p:spPr>
            <a:xfrm>
              <a:off x="337267" y="1773187"/>
              <a:ext cx="1104864" cy="1104864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7" name="TextBox 186">
            <a:extLst>
              <a:ext uri="{FF2B5EF4-FFF2-40B4-BE49-F238E27FC236}">
                <a16:creationId xmlns:a16="http://schemas.microsoft.com/office/drawing/2014/main" id="{3619F858-B87B-4137-B3BC-A86FA61BD9C6}"/>
              </a:ext>
            </a:extLst>
          </p:cNvPr>
          <p:cNvSpPr txBox="1"/>
          <p:nvPr/>
        </p:nvSpPr>
        <p:spPr>
          <a:xfrm>
            <a:off x="671235" y="5611901"/>
            <a:ext cx="971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CC6600"/>
                </a:solidFill>
              </a:rPr>
              <a:t>Patient</a:t>
            </a:r>
            <a:endParaRPr lang="da-DK" sz="1400" b="1" dirty="0">
              <a:solidFill>
                <a:srgbClr val="CC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81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 animBg="1"/>
      <p:bldP spid="73" grpId="0" animBg="1"/>
      <p:bldP spid="78" grpId="0" animBg="1"/>
      <p:bldP spid="154" grpId="0"/>
      <p:bldP spid="171" grpId="0"/>
      <p:bldP spid="18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FC55AB-48FD-4B0F-B695-1095DEAC4E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22" t="46886" r="32088" b="23223"/>
          <a:stretch/>
        </p:blipFill>
        <p:spPr>
          <a:xfrm>
            <a:off x="269867" y="1095271"/>
            <a:ext cx="11652266" cy="31401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C000C1-B495-44E9-80C2-2EBA64ED83DB}"/>
              </a:ext>
            </a:extLst>
          </p:cNvPr>
          <p:cNvSpPr txBox="1"/>
          <p:nvPr/>
        </p:nvSpPr>
        <p:spPr>
          <a:xfrm>
            <a:off x="492370" y="381838"/>
            <a:ext cx="2974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 data:</a:t>
            </a:r>
            <a:endParaRPr lang="da-DK" sz="2800" dirty="0"/>
          </a:p>
        </p:txBody>
      </p:sp>
      <p:pic>
        <p:nvPicPr>
          <p:cNvPr id="4" name="Picture 2" descr="Github Logo - Free social media icons">
            <a:extLst>
              <a:ext uri="{FF2B5EF4-FFF2-40B4-BE49-F238E27FC236}">
                <a16:creationId xmlns:a16="http://schemas.microsoft.com/office/drawing/2014/main" id="{9B44B697-2ABC-4926-8C8E-4A2A30B58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682" y="5156180"/>
            <a:ext cx="622934" cy="62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6F9676-0EF7-4978-9DBA-6A19E988FE53}"/>
              </a:ext>
            </a:extLst>
          </p:cNvPr>
          <p:cNvSpPr txBox="1"/>
          <p:nvPr/>
        </p:nvSpPr>
        <p:spPr>
          <a:xfrm>
            <a:off x="4089616" y="5200597"/>
            <a:ext cx="263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@AshleyTyrer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990311-D4DB-449A-8741-CE4410371BBB}"/>
              </a:ext>
            </a:extLst>
          </p:cNvPr>
          <p:cNvSpPr txBox="1"/>
          <p:nvPr/>
        </p:nvSpPr>
        <p:spPr>
          <a:xfrm>
            <a:off x="492370" y="5200597"/>
            <a:ext cx="2974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Download:</a:t>
            </a:r>
            <a:endParaRPr lang="da-DK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AB4FF0-5912-4321-8007-AC0F22846A32}"/>
              </a:ext>
            </a:extLst>
          </p:cNvPr>
          <p:cNvSpPr/>
          <p:nvPr/>
        </p:nvSpPr>
        <p:spPr>
          <a:xfrm>
            <a:off x="6882325" y="5277541"/>
            <a:ext cx="3918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dirty="0"/>
              <a:t>github.com/AshleyTyrer/DCM_for_ERPs</a:t>
            </a:r>
          </a:p>
        </p:txBody>
      </p:sp>
    </p:spTree>
    <p:extLst>
      <p:ext uri="{BB962C8B-B14F-4D97-AF65-F5344CB8AC3E}">
        <p14:creationId xmlns:p14="http://schemas.microsoft.com/office/powerpoint/2010/main" val="2905569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roup 159">
            <a:extLst>
              <a:ext uri="{FF2B5EF4-FFF2-40B4-BE49-F238E27FC236}">
                <a16:creationId xmlns:a16="http://schemas.microsoft.com/office/drawing/2014/main" id="{FEC2EC3F-9588-4E65-8BF6-D0B5714C5362}"/>
              </a:ext>
            </a:extLst>
          </p:cNvPr>
          <p:cNvGrpSpPr/>
          <p:nvPr/>
        </p:nvGrpSpPr>
        <p:grpSpPr>
          <a:xfrm>
            <a:off x="5573800" y="1663869"/>
            <a:ext cx="5193169" cy="4143036"/>
            <a:chOff x="620004" y="4466733"/>
            <a:chExt cx="2786403" cy="2222952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7C70D4C-BEAB-46DD-AD21-36405A0AF4E2}"/>
                </a:ext>
              </a:extLst>
            </p:cNvPr>
            <p:cNvSpPr txBox="1"/>
            <p:nvPr/>
          </p:nvSpPr>
          <p:spPr>
            <a:xfrm rot="2410930">
              <a:off x="828991" y="5279538"/>
              <a:ext cx="344210" cy="148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~2 sec</a:t>
              </a: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38E40C81-2240-4ED6-AA74-8FCCB73EE76E}"/>
                </a:ext>
              </a:extLst>
            </p:cNvPr>
            <p:cNvGrpSpPr/>
            <p:nvPr/>
          </p:nvGrpSpPr>
          <p:grpSpPr>
            <a:xfrm>
              <a:off x="620004" y="4466733"/>
              <a:ext cx="2786403" cy="2222952"/>
              <a:chOff x="237998" y="605857"/>
              <a:chExt cx="4044548" cy="3226675"/>
            </a:xfrm>
          </p:grpSpPr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3EE80DF3-F729-44C8-BD27-1927FF2629BB}"/>
                  </a:ext>
                </a:extLst>
              </p:cNvPr>
              <p:cNvGrpSpPr/>
              <p:nvPr/>
            </p:nvGrpSpPr>
            <p:grpSpPr>
              <a:xfrm>
                <a:off x="237998" y="605857"/>
                <a:ext cx="4044548" cy="3226675"/>
                <a:chOff x="232918" y="605981"/>
                <a:chExt cx="4044548" cy="3227334"/>
              </a:xfrm>
            </p:grpSpPr>
            <p:grpSp>
              <p:nvGrpSpPr>
                <p:cNvPr id="169" name="Group 168">
                  <a:extLst>
                    <a:ext uri="{FF2B5EF4-FFF2-40B4-BE49-F238E27FC236}">
                      <a16:creationId xmlns:a16="http://schemas.microsoft.com/office/drawing/2014/main" id="{6B539D5F-825C-4238-8FC8-4E135E7346A8}"/>
                    </a:ext>
                  </a:extLst>
                </p:cNvPr>
                <p:cNvGrpSpPr/>
                <p:nvPr/>
              </p:nvGrpSpPr>
              <p:grpSpPr>
                <a:xfrm>
                  <a:off x="232918" y="605981"/>
                  <a:ext cx="4044548" cy="3227334"/>
                  <a:chOff x="736588" y="1916395"/>
                  <a:chExt cx="12790643" cy="10206341"/>
                </a:xfrm>
              </p:grpSpPr>
              <p:grpSp>
                <p:nvGrpSpPr>
                  <p:cNvPr id="171" name="Group 170">
                    <a:extLst>
                      <a:ext uri="{FF2B5EF4-FFF2-40B4-BE49-F238E27FC236}">
                        <a16:creationId xmlns:a16="http://schemas.microsoft.com/office/drawing/2014/main" id="{CCA1AA1D-7ECD-452C-B546-1A6B66AC4CFF}"/>
                      </a:ext>
                    </a:extLst>
                  </p:cNvPr>
                  <p:cNvGrpSpPr/>
                  <p:nvPr/>
                </p:nvGrpSpPr>
                <p:grpSpPr>
                  <a:xfrm>
                    <a:off x="736588" y="1916395"/>
                    <a:ext cx="12790643" cy="8444468"/>
                    <a:chOff x="806301" y="2073798"/>
                    <a:chExt cx="14001225" cy="9138059"/>
                  </a:xfrm>
                </p:grpSpPr>
                <p:grpSp>
                  <p:nvGrpSpPr>
                    <p:cNvPr id="182" name="Group 181">
                      <a:extLst>
                        <a:ext uri="{FF2B5EF4-FFF2-40B4-BE49-F238E27FC236}">
                          <a16:creationId xmlns:a16="http://schemas.microsoft.com/office/drawing/2014/main" id="{34F9CD92-17AC-42B7-8AAA-DD16F7D090B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6301" y="2073798"/>
                      <a:ext cx="8510974" cy="6013879"/>
                      <a:chOff x="880759" y="2170347"/>
                      <a:chExt cx="10709733" cy="7567519"/>
                    </a:xfrm>
                  </p:grpSpPr>
                  <p:sp>
                    <p:nvSpPr>
                      <p:cNvPr id="187" name="Rectangle: Rounded Corners 186">
                        <a:extLst>
                          <a:ext uri="{FF2B5EF4-FFF2-40B4-BE49-F238E27FC236}">
                            <a16:creationId xmlns:a16="http://schemas.microsoft.com/office/drawing/2014/main" id="{C9AD65F6-6EEA-40F4-A965-401C1F6E35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0759" y="2170347"/>
                        <a:ext cx="5642116" cy="3472624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spcAft>
                            <a:spcPts val="0"/>
                          </a:spcAft>
                        </a:pPr>
                        <a:r>
                          <a:rPr lang="en-GB" sz="1400" kern="1200" dirty="0">
                            <a:solidFill>
                              <a:srgbClr val="FFFFFF"/>
                            </a:solidFill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</a:rPr>
                          <a:t>Instructions</a:t>
                        </a:r>
                      </a:p>
                      <a:p>
                        <a:pPr algn="ctr">
                          <a:spcAft>
                            <a:spcPts val="0"/>
                          </a:spcAft>
                        </a:pPr>
                        <a:endParaRPr lang="en-GB" sz="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88" name="Rectangle: Rounded Corners 187">
                        <a:extLst>
                          <a:ext uri="{FF2B5EF4-FFF2-40B4-BE49-F238E27FC236}">
                            <a16:creationId xmlns:a16="http://schemas.microsoft.com/office/drawing/2014/main" id="{CD6DF090-E31A-48A8-89EA-53E71678B6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61196" y="4180707"/>
                        <a:ext cx="5330279" cy="3472624"/>
                      </a:xfrm>
                      <a:prstGeom prst="roundRect">
                        <a:avLst/>
                      </a:prstGeom>
                      <a:solidFill>
                        <a:schemeClr val="tx1"/>
                      </a:solidFill>
                      <a:ln w="12700"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endParaRPr lang="en-GB"/>
                      </a:p>
                    </p:txBody>
                  </p:sp>
                  <p:sp>
                    <p:nvSpPr>
                      <p:cNvPr id="189" name="Rectangle: Rounded Corners 188">
                        <a:extLst>
                          <a:ext uri="{FF2B5EF4-FFF2-40B4-BE49-F238E27FC236}">
                            <a16:creationId xmlns:a16="http://schemas.microsoft.com/office/drawing/2014/main" id="{6718E221-5C62-4224-B484-53D2308467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22875" y="6265242"/>
                        <a:ext cx="5067617" cy="3472624"/>
                      </a:xfrm>
                      <a:prstGeom prst="round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>
                          <a:spcAft>
                            <a:spcPts val="0"/>
                          </a:spcAft>
                        </a:pPr>
                        <a:endParaRPr lang="en-GB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183" name="Rectangle: Rounded Corners 182">
                      <a:extLst>
                        <a:ext uri="{FF2B5EF4-FFF2-40B4-BE49-F238E27FC236}">
                          <a16:creationId xmlns:a16="http://schemas.microsoft.com/office/drawing/2014/main" id="{DC8FAF60-70C7-4C1E-8C88-87189D866F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17218" y="6843434"/>
                      <a:ext cx="4031115" cy="2759682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GB"/>
                    </a:p>
                  </p:txBody>
                </p:sp>
                <p:grpSp>
                  <p:nvGrpSpPr>
                    <p:cNvPr id="184" name="Group 183">
                      <a:extLst>
                        <a:ext uri="{FF2B5EF4-FFF2-40B4-BE49-F238E27FC236}">
                          <a16:creationId xmlns:a16="http://schemas.microsoft.com/office/drawing/2014/main" id="{218EAAC8-EB51-44B3-8FC2-AC0921FD43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97473" y="7532230"/>
                      <a:ext cx="5410053" cy="3679627"/>
                      <a:chOff x="9397473" y="7532230"/>
                      <a:chExt cx="5410053" cy="3679627"/>
                    </a:xfrm>
                  </p:grpSpPr>
                  <p:sp>
                    <p:nvSpPr>
                      <p:cNvPr id="185" name="Rectangle: Rounded Corners 184">
                        <a:extLst>
                          <a:ext uri="{FF2B5EF4-FFF2-40B4-BE49-F238E27FC236}">
                            <a16:creationId xmlns:a16="http://schemas.microsoft.com/office/drawing/2014/main" id="{A226F5D8-909F-424E-A06B-19E3EF66C2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776410" y="8451790"/>
                        <a:ext cx="4031116" cy="2760067"/>
                      </a:xfrm>
                      <a:prstGeom prst="round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endParaRPr lang="en-GB"/>
                      </a:p>
                    </p:txBody>
                  </p:sp>
                  <p:sp>
                    <p:nvSpPr>
                      <p:cNvPr id="186" name="Cross 185">
                        <a:extLst>
                          <a:ext uri="{FF2B5EF4-FFF2-40B4-BE49-F238E27FC236}">
                            <a16:creationId xmlns:a16="http://schemas.microsoft.com/office/drawing/2014/main" id="{AF4C9BF3-FF33-4FAA-AB00-D0A1939B7CB5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9397473" y="7532230"/>
                        <a:ext cx="1378937" cy="1382083"/>
                      </a:xfrm>
                      <a:prstGeom prst="plus">
                        <a:avLst>
                          <a:gd name="adj" fmla="val 48261"/>
                        </a:avLst>
                      </a:prstGeom>
                      <a:solidFill>
                        <a:schemeClr val="bg1"/>
                      </a:solidFill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endParaRPr lang="en-GB"/>
                      </a:p>
                    </p:txBody>
                  </p:sp>
                </p:grpSp>
              </p:grpSp>
              <p:pic>
                <p:nvPicPr>
                  <p:cNvPr id="172" name="Picture 171" descr="Image result for lettuce">
                    <a:extLst>
                      <a:ext uri="{FF2B5EF4-FFF2-40B4-BE49-F238E27FC236}">
                        <a16:creationId xmlns:a16="http://schemas.microsoft.com/office/drawing/2014/main" id="{E5CF092D-BA86-4D8F-8667-0679060D53F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-1" r="7674" b="6187"/>
                  <a:stretch/>
                </p:blipFill>
                <p:spPr bwMode="auto">
                  <a:xfrm>
                    <a:off x="10812538" y="8135979"/>
                    <a:ext cx="1724981" cy="189553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3" name="Picture 172" descr="Image result for cat">
                    <a:extLst>
                      <a:ext uri="{FF2B5EF4-FFF2-40B4-BE49-F238E27FC236}">
                        <a16:creationId xmlns:a16="http://schemas.microsoft.com/office/drawing/2014/main" id="{6C2F0C95-AEC1-4EDD-BF81-A30F86841C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20195"/>
                  <a:stretch/>
                </p:blipFill>
                <p:spPr bwMode="auto">
                  <a:xfrm>
                    <a:off x="5628191" y="5453470"/>
                    <a:ext cx="1621863" cy="151122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5" name="Picture 174" descr="Image result for button">
                    <a:extLst>
                      <a:ext uri="{FF2B5EF4-FFF2-40B4-BE49-F238E27FC236}">
                        <a16:creationId xmlns:a16="http://schemas.microsoft.com/office/drawing/2014/main" id="{FDC4F3A5-6A34-4BA1-9A6C-B1C19B84801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002354" y="8230737"/>
                    <a:ext cx="684076" cy="68394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6" name="Picture 175" descr="Image result for button">
                    <a:extLst>
                      <a:ext uri="{FF2B5EF4-FFF2-40B4-BE49-F238E27FC236}">
                        <a16:creationId xmlns:a16="http://schemas.microsoft.com/office/drawing/2014/main" id="{65417CFC-E62B-479A-A9B3-67F31386014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776213" y="8335743"/>
                    <a:ext cx="493346" cy="4932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7" name="Picture 176" descr="Related image">
                    <a:extLst>
                      <a:ext uri="{FF2B5EF4-FFF2-40B4-BE49-F238E27FC236}">
                        <a16:creationId xmlns:a16="http://schemas.microsoft.com/office/drawing/2014/main" id="{E1111A93-F535-4482-965B-06822AE1633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9335645">
                    <a:off x="4543211" y="8320935"/>
                    <a:ext cx="1021851" cy="102164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78" name="TextBox 28">
                    <a:extLst>
                      <a:ext uri="{FF2B5EF4-FFF2-40B4-BE49-F238E27FC236}">
                        <a16:creationId xmlns:a16="http://schemas.microsoft.com/office/drawing/2014/main" id="{3EBC14E4-C1B8-4B5D-9810-7CC2BF50ED02}"/>
                      </a:ext>
                    </a:extLst>
                  </p:cNvPr>
                  <p:cNvSpPr txBox="1"/>
                  <p:nvPr/>
                </p:nvSpPr>
                <p:spPr>
                  <a:xfrm>
                    <a:off x="9844658" y="10361252"/>
                    <a:ext cx="2070608" cy="8591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:r>
                      <a:rPr lang="en-GB" sz="1400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rPr>
                      <a:t>“novel”</a:t>
                    </a:r>
                    <a:endParaRPr lang="en-GB" sz="14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pic>
                <p:nvPicPr>
                  <p:cNvPr id="179" name="Picture 178" descr="Image result for button">
                    <a:extLst>
                      <a:ext uri="{FF2B5EF4-FFF2-40B4-BE49-F238E27FC236}">
                        <a16:creationId xmlns:a16="http://schemas.microsoft.com/office/drawing/2014/main" id="{3F9E162C-E670-43D7-AD4D-39BAF11E9A7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13762" y="11104114"/>
                    <a:ext cx="628157" cy="6280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0" name="Picture 179" descr="Image result for button">
                    <a:extLst>
                      <a:ext uri="{FF2B5EF4-FFF2-40B4-BE49-F238E27FC236}">
                        <a16:creationId xmlns:a16="http://schemas.microsoft.com/office/drawing/2014/main" id="{1A3F6F40-0B84-49E2-947C-18DDE9B5961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1006022" y="11194968"/>
                    <a:ext cx="453020" cy="4529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1" name="Picture 180" descr="Related image">
                    <a:extLst>
                      <a:ext uri="{FF2B5EF4-FFF2-40B4-BE49-F238E27FC236}">
                        <a16:creationId xmlns:a16="http://schemas.microsoft.com/office/drawing/2014/main" id="{48027315-6FDF-48C9-9F36-BC05A75D29B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3368222">
                    <a:off x="11111713" y="11184613"/>
                    <a:ext cx="938319" cy="93812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68" name="TextBox 28">
                  <a:extLst>
                    <a:ext uri="{FF2B5EF4-FFF2-40B4-BE49-F238E27FC236}">
                      <a16:creationId xmlns:a16="http://schemas.microsoft.com/office/drawing/2014/main" id="{D97FCC48-3069-499B-B834-2A35DEF287DA}"/>
                    </a:ext>
                  </a:extLst>
                </p:cNvPr>
                <p:cNvSpPr txBox="1"/>
                <p:nvPr/>
              </p:nvSpPr>
              <p:spPr>
                <a:xfrm>
                  <a:off x="1378886" y="2369851"/>
                  <a:ext cx="806721" cy="2999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en-GB" sz="1400" kern="1200" dirty="0"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</a:rPr>
                    <a:t>“</a:t>
                  </a:r>
                  <a:r>
                    <a:rPr lang="en-GB" sz="1400" dirty="0">
                      <a:solidFill>
                        <a:srgbClr val="000000"/>
                      </a:solidFill>
                      <a:latin typeface="Arial" panose="020B0604020202020204" pitchFamily="34" charset="0"/>
                      <a:ea typeface="Times New Roman" panose="02020603050405020304" pitchFamily="18" charset="0"/>
                    </a:rPr>
                    <a:t>repeated</a:t>
                  </a:r>
                  <a:r>
                    <a:rPr lang="en-GB" sz="1400" kern="1200" dirty="0"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</a:rPr>
                    <a:t>”</a:t>
                  </a:r>
                  <a:endParaRPr lang="en-GB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66" name="Cross 165">
                <a:extLst>
                  <a:ext uri="{FF2B5EF4-FFF2-40B4-BE49-F238E27FC236}">
                    <a16:creationId xmlns:a16="http://schemas.microsoft.com/office/drawing/2014/main" id="{9D69134F-20A2-4C96-AD62-BA946592AC46}"/>
                  </a:ext>
                </a:extLst>
              </p:cNvPr>
              <p:cNvSpPr/>
              <p:nvPr/>
            </p:nvSpPr>
            <p:spPr>
              <a:xfrm flipH="1">
                <a:off x="1383966" y="1284301"/>
                <a:ext cx="398335" cy="403773"/>
              </a:xfrm>
              <a:prstGeom prst="plus">
                <a:avLst>
                  <a:gd name="adj" fmla="val 48261"/>
                </a:avLst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/>
              </a:p>
            </p:txBody>
          </p:sp>
        </p:grp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8786EDBC-9C62-4498-87F1-0D244ED4DFD6}"/>
                </a:ext>
              </a:extLst>
            </p:cNvPr>
            <p:cNvCxnSpPr>
              <a:cxnSpLocks/>
            </p:cNvCxnSpPr>
            <p:nvPr/>
          </p:nvCxnSpPr>
          <p:spPr>
            <a:xfrm>
              <a:off x="873084" y="5135182"/>
              <a:ext cx="358557" cy="295146"/>
            </a:xfrm>
            <a:prstGeom prst="line">
              <a:avLst/>
            </a:prstGeom>
            <a:ln>
              <a:solidFill>
                <a:schemeClr val="tx1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705E9FC-28B0-4CF1-A8D4-B9D95504942F}"/>
              </a:ext>
            </a:extLst>
          </p:cNvPr>
          <p:cNvGrpSpPr/>
          <p:nvPr/>
        </p:nvGrpSpPr>
        <p:grpSpPr>
          <a:xfrm>
            <a:off x="935164" y="1245873"/>
            <a:ext cx="2659157" cy="4366254"/>
            <a:chOff x="442739" y="1221071"/>
            <a:chExt cx="2215304" cy="3637461"/>
          </a:xfrm>
        </p:grpSpPr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C185B690-1555-46D0-B279-B9FA533771DE}"/>
                </a:ext>
              </a:extLst>
            </p:cNvPr>
            <p:cNvGrpSpPr/>
            <p:nvPr/>
          </p:nvGrpSpPr>
          <p:grpSpPr>
            <a:xfrm>
              <a:off x="442739" y="1221071"/>
              <a:ext cx="2215304" cy="3637461"/>
              <a:chOff x="428820" y="809604"/>
              <a:chExt cx="2215304" cy="3637461"/>
            </a:xfrm>
          </p:grpSpPr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2D2A2936-427C-43ED-8F5A-9098B1C3BFB9}"/>
                  </a:ext>
                </a:extLst>
              </p:cNvPr>
              <p:cNvSpPr/>
              <p:nvPr/>
            </p:nvSpPr>
            <p:spPr>
              <a:xfrm>
                <a:off x="428820" y="809604"/>
                <a:ext cx="2215304" cy="34879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Raw Data: 64-channel EEG</a:t>
                </a:r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54B34A17-3A60-48ED-870C-ED402F46B462}"/>
                  </a:ext>
                </a:extLst>
              </p:cNvPr>
              <p:cNvSpPr/>
              <p:nvPr/>
            </p:nvSpPr>
            <p:spPr>
              <a:xfrm>
                <a:off x="454746" y="1620687"/>
                <a:ext cx="2163452" cy="87211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Pre-processing: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i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Band-pass filter (2-30 Hz)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i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Epoching</a:t>
                </a:r>
                <a:r>
                  <a:rPr lang="en-GB" sz="1400" i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(-52-500 ms)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i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Manual artefact correcting</a:t>
                </a:r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AFDD6AEE-827C-41A8-90EB-E90BA74561FB}"/>
                  </a:ext>
                </a:extLst>
              </p:cNvPr>
              <p:cNvSpPr/>
              <p:nvPr/>
            </p:nvSpPr>
            <p:spPr>
              <a:xfrm>
                <a:off x="980292" y="2989628"/>
                <a:ext cx="1112360" cy="47637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Source</a:t>
                </a:r>
              </a:p>
              <a:p>
                <a:pPr algn="ctr"/>
                <a:r>
                  <a:rPr lang="en-GB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Identification</a:t>
                </a: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18A04BEC-2A5D-491C-91F0-D01F9A74501D}"/>
                  </a:ext>
                </a:extLst>
              </p:cNvPr>
              <p:cNvSpPr/>
              <p:nvPr/>
            </p:nvSpPr>
            <p:spPr>
              <a:xfrm>
                <a:off x="1202791" y="3970691"/>
                <a:ext cx="667362" cy="47637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DCM</a:t>
                </a:r>
              </a:p>
            </p:txBody>
          </p:sp>
          <p:sp>
            <p:nvSpPr>
              <p:cNvPr id="158" name="Arrow: Down 157">
                <a:extLst>
                  <a:ext uri="{FF2B5EF4-FFF2-40B4-BE49-F238E27FC236}">
                    <a16:creationId xmlns:a16="http://schemas.microsoft.com/office/drawing/2014/main" id="{159CF67C-CA0A-4C80-B9D6-3C49B48E382F}"/>
                  </a:ext>
                </a:extLst>
              </p:cNvPr>
              <p:cNvSpPr/>
              <p:nvPr/>
            </p:nvSpPr>
            <p:spPr>
              <a:xfrm>
                <a:off x="1352650" y="2570847"/>
                <a:ext cx="367645" cy="348792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9" name="Arrow: Down 158">
                <a:extLst>
                  <a:ext uri="{FF2B5EF4-FFF2-40B4-BE49-F238E27FC236}">
                    <a16:creationId xmlns:a16="http://schemas.microsoft.com/office/drawing/2014/main" id="{6EF3D263-4330-4E48-88DF-5D704865F2A8}"/>
                  </a:ext>
                </a:extLst>
              </p:cNvPr>
              <p:cNvSpPr/>
              <p:nvPr/>
            </p:nvSpPr>
            <p:spPr>
              <a:xfrm>
                <a:off x="1352650" y="1223004"/>
                <a:ext cx="367645" cy="348792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49" name="Arrow: Down 148">
              <a:extLst>
                <a:ext uri="{FF2B5EF4-FFF2-40B4-BE49-F238E27FC236}">
                  <a16:creationId xmlns:a16="http://schemas.microsoft.com/office/drawing/2014/main" id="{C6F68FD6-CFF2-410E-BDD1-47934BE0AA1E}"/>
                </a:ext>
              </a:extLst>
            </p:cNvPr>
            <p:cNvSpPr/>
            <p:nvPr/>
          </p:nvSpPr>
          <p:spPr>
            <a:xfrm>
              <a:off x="1366569" y="3954914"/>
              <a:ext cx="367645" cy="348792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6" name="TextBox 235">
            <a:extLst>
              <a:ext uri="{FF2B5EF4-FFF2-40B4-BE49-F238E27FC236}">
                <a16:creationId xmlns:a16="http://schemas.microsoft.com/office/drawing/2014/main" id="{5F94DD92-2C15-44F2-8165-1C24DCBD16A4}"/>
              </a:ext>
            </a:extLst>
          </p:cNvPr>
          <p:cNvSpPr txBox="1"/>
          <p:nvPr/>
        </p:nvSpPr>
        <p:spPr>
          <a:xfrm>
            <a:off x="5558941" y="312005"/>
            <a:ext cx="4148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Visual Recognition Task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21F20EE7-323C-45CE-BACC-7E30CF960DF0}"/>
              </a:ext>
            </a:extLst>
          </p:cNvPr>
          <p:cNvSpPr txBox="1"/>
          <p:nvPr/>
        </p:nvSpPr>
        <p:spPr>
          <a:xfrm>
            <a:off x="10367079" y="4653478"/>
            <a:ext cx="1423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C50B53E5-19C2-44E3-B4E4-F124283C8637}"/>
              </a:ext>
            </a:extLst>
          </p:cNvPr>
          <p:cNvSpPr txBox="1"/>
          <p:nvPr/>
        </p:nvSpPr>
        <p:spPr>
          <a:xfrm>
            <a:off x="5558941" y="953402"/>
            <a:ext cx="32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Novel vs Repeated images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14417FB-112E-4BC6-92AB-A20304B5D641}"/>
              </a:ext>
            </a:extLst>
          </p:cNvPr>
          <p:cNvSpPr txBox="1"/>
          <p:nvPr/>
        </p:nvSpPr>
        <p:spPr>
          <a:xfrm>
            <a:off x="798449" y="312004"/>
            <a:ext cx="4148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Analysis Pipeline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B02DE6E7-0466-4C74-A9DC-4FE3F0027597}"/>
              </a:ext>
            </a:extLst>
          </p:cNvPr>
          <p:cNvSpPr txBox="1"/>
          <p:nvPr/>
        </p:nvSpPr>
        <p:spPr>
          <a:xfrm>
            <a:off x="10306639" y="6006740"/>
            <a:ext cx="188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Tyrer, </a:t>
            </a:r>
            <a:r>
              <a:rPr lang="en-GB" i="1" dirty="0"/>
              <a:t>et al</a:t>
            </a:r>
            <a:r>
              <a:rPr lang="en-GB" dirty="0"/>
              <a:t>. 2020</a:t>
            </a:r>
          </a:p>
        </p:txBody>
      </p:sp>
    </p:spTree>
    <p:extLst>
      <p:ext uri="{BB962C8B-B14F-4D97-AF65-F5344CB8AC3E}">
        <p14:creationId xmlns:p14="http://schemas.microsoft.com/office/powerpoint/2010/main" val="2729590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roup 304">
            <a:extLst>
              <a:ext uri="{FF2B5EF4-FFF2-40B4-BE49-F238E27FC236}">
                <a16:creationId xmlns:a16="http://schemas.microsoft.com/office/drawing/2014/main" id="{9533ED6B-23E9-4354-BEF3-1F8A9ECE8392}"/>
              </a:ext>
            </a:extLst>
          </p:cNvPr>
          <p:cNvGrpSpPr/>
          <p:nvPr/>
        </p:nvGrpSpPr>
        <p:grpSpPr>
          <a:xfrm>
            <a:off x="282981" y="2353024"/>
            <a:ext cx="5533542" cy="2151953"/>
            <a:chOff x="691903" y="1508402"/>
            <a:chExt cx="5533542" cy="2151953"/>
          </a:xfrm>
        </p:grpSpPr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C8F03778-F1EF-4FA6-88CB-06E9EF822BDC}"/>
                </a:ext>
              </a:extLst>
            </p:cNvPr>
            <p:cNvSpPr txBox="1"/>
            <p:nvPr/>
          </p:nvSpPr>
          <p:spPr>
            <a:xfrm>
              <a:off x="5209050" y="3236716"/>
              <a:ext cx="10163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R. IFG</a:t>
              </a:r>
            </a:p>
          </p:txBody>
        </p: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830A1C92-1156-4110-A9C5-D10B83E35D8E}"/>
                </a:ext>
              </a:extLst>
            </p:cNvPr>
            <p:cNvGrpSpPr/>
            <p:nvPr/>
          </p:nvGrpSpPr>
          <p:grpSpPr>
            <a:xfrm>
              <a:off x="691903" y="1508402"/>
              <a:ext cx="5259790" cy="2151953"/>
              <a:chOff x="654790" y="2368778"/>
              <a:chExt cx="5259790" cy="2151953"/>
            </a:xfrm>
          </p:grpSpPr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9212275A-82A7-441F-846E-78E350BA8BD8}"/>
                  </a:ext>
                </a:extLst>
              </p:cNvPr>
              <p:cNvSpPr txBox="1"/>
              <p:nvPr/>
            </p:nvSpPr>
            <p:spPr>
              <a:xfrm>
                <a:off x="2098390" y="4212954"/>
                <a:ext cx="89960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L. ITG</a:t>
                </a:r>
              </a:p>
            </p:txBody>
          </p:sp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8E13EE13-A1D2-413E-9274-4F2EF2A114D6}"/>
                  </a:ext>
                </a:extLst>
              </p:cNvPr>
              <p:cNvSpPr txBox="1"/>
              <p:nvPr/>
            </p:nvSpPr>
            <p:spPr>
              <a:xfrm>
                <a:off x="3661261" y="4150450"/>
                <a:ext cx="96763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R. ITG</a:t>
                </a:r>
              </a:p>
            </p:txBody>
          </p:sp>
          <p:pic>
            <p:nvPicPr>
              <p:cNvPr id="290" name="Picture 289" descr="A picture containing food, chocolate, black, cake&#10;&#10;Description automatically generated">
                <a:extLst>
                  <a:ext uri="{FF2B5EF4-FFF2-40B4-BE49-F238E27FC236}">
                    <a16:creationId xmlns:a16="http://schemas.microsoft.com/office/drawing/2014/main" id="{C01C9BAA-72F4-4AAD-B7F1-76665DD41E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695" b="24934"/>
              <a:stretch/>
            </p:blipFill>
            <p:spPr>
              <a:xfrm>
                <a:off x="778828" y="2810818"/>
                <a:ext cx="2567876" cy="1437086"/>
              </a:xfrm>
              <a:prstGeom prst="rect">
                <a:avLst/>
              </a:prstGeom>
            </p:spPr>
          </p:pic>
          <p:pic>
            <p:nvPicPr>
              <p:cNvPr id="291" name="Picture 290" descr="A close up of food&#10;&#10;Description automatically generated">
                <a:extLst>
                  <a:ext uri="{FF2B5EF4-FFF2-40B4-BE49-F238E27FC236}">
                    <a16:creationId xmlns:a16="http://schemas.microsoft.com/office/drawing/2014/main" id="{922792C2-4D59-4FAF-A9E2-06A574B38A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695" b="24934"/>
              <a:stretch/>
            </p:blipFill>
            <p:spPr>
              <a:xfrm>
                <a:off x="3346704" y="2810821"/>
                <a:ext cx="2567876" cy="1437085"/>
              </a:xfrm>
              <a:prstGeom prst="rect">
                <a:avLst/>
              </a:prstGeom>
            </p:spPr>
          </p:pic>
          <p:pic>
            <p:nvPicPr>
              <p:cNvPr id="294" name="Picture 293" descr="A close up of food&#10;&#10;Description automatically generated">
                <a:extLst>
                  <a:ext uri="{FF2B5EF4-FFF2-40B4-BE49-F238E27FC236}">
                    <a16:creationId xmlns:a16="http://schemas.microsoft.com/office/drawing/2014/main" id="{44A6AAE6-0FA9-4768-A6D5-15E7B942A5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1370"/>
              <a:stretch/>
            </p:blipFill>
            <p:spPr>
              <a:xfrm>
                <a:off x="1121463" y="2368778"/>
                <a:ext cx="4451894" cy="410532"/>
              </a:xfrm>
              <a:prstGeom prst="rect">
                <a:avLst/>
              </a:prstGeom>
            </p:spPr>
          </p:pic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A3F20464-F869-4B0E-A65C-F293B879E015}"/>
                  </a:ext>
                </a:extLst>
              </p:cNvPr>
              <p:cNvCxnSpPr>
                <a:cxnSpLocks/>
                <a:endCxn id="273" idx="2"/>
              </p:cNvCxnSpPr>
              <p:nvPr/>
            </p:nvCxnSpPr>
            <p:spPr>
              <a:xfrm flipH="1" flipV="1">
                <a:off x="3481285" y="3337570"/>
                <a:ext cx="321543" cy="44895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3EEF6C5B-CBDB-41F0-B90E-A1F3129A595C}"/>
                  </a:ext>
                </a:extLst>
              </p:cNvPr>
              <p:cNvCxnSpPr>
                <a:cxnSpLocks/>
                <a:endCxn id="272" idx="0"/>
              </p:cNvCxnSpPr>
              <p:nvPr/>
            </p:nvCxnSpPr>
            <p:spPr>
              <a:xfrm>
                <a:off x="2856830" y="3732533"/>
                <a:ext cx="368768" cy="18695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93FAA961-E456-4ABD-A114-59BFFD34460C}"/>
                  </a:ext>
                </a:extLst>
              </p:cNvPr>
              <p:cNvSpPr txBox="1"/>
              <p:nvPr/>
            </p:nvSpPr>
            <p:spPr>
              <a:xfrm>
                <a:off x="2775795" y="3919491"/>
                <a:ext cx="89960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L. OCG</a:t>
                </a:r>
              </a:p>
            </p:txBody>
          </p:sp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9C502F65-21DF-419C-A599-820EA037FBC6}"/>
                  </a:ext>
                </a:extLst>
              </p:cNvPr>
              <p:cNvSpPr txBox="1"/>
              <p:nvPr/>
            </p:nvSpPr>
            <p:spPr>
              <a:xfrm>
                <a:off x="2989496" y="3029792"/>
                <a:ext cx="98357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R. OCP</a:t>
                </a:r>
              </a:p>
            </p:txBody>
          </p: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15950051-8664-40D0-99F7-3DEBCDFB91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49824" y="3760403"/>
                <a:ext cx="313260" cy="3317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6E6DCB7D-5608-44A5-A33C-74D3358EA3B1}"/>
                  </a:ext>
                </a:extLst>
              </p:cNvPr>
              <p:cNvCxnSpPr>
                <a:cxnSpLocks/>
                <a:endCxn id="265" idx="0"/>
              </p:cNvCxnSpPr>
              <p:nvPr/>
            </p:nvCxnSpPr>
            <p:spPr>
              <a:xfrm flipH="1">
                <a:off x="1121462" y="3732533"/>
                <a:ext cx="337559" cy="3645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8A038732-101F-444E-9343-63CBA2B82CE5}"/>
                  </a:ext>
                </a:extLst>
              </p:cNvPr>
              <p:cNvSpPr txBox="1"/>
              <p:nvPr/>
            </p:nvSpPr>
            <p:spPr>
              <a:xfrm>
                <a:off x="654790" y="4097092"/>
                <a:ext cx="9333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L. IFG</a:t>
                </a:r>
              </a:p>
            </p:txBody>
          </p:sp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2D313208-5371-459E-BC4D-5C25EBCA4EBA}"/>
                  </a:ext>
                </a:extLst>
              </p:cNvPr>
              <p:cNvSpPr txBox="1"/>
              <p:nvPr/>
            </p:nvSpPr>
            <p:spPr>
              <a:xfrm>
                <a:off x="2792542" y="2524360"/>
                <a:ext cx="11215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>
                    <a:solidFill>
                      <a:schemeClr val="bg1"/>
                    </a:solidFill>
                  </a:rPr>
                  <a:t>Z score</a:t>
                </a:r>
              </a:p>
            </p:txBody>
          </p: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4774CAC2-91A0-460B-8D3C-0033A48C448A}"/>
                  </a:ext>
                </a:extLst>
              </p:cNvPr>
              <p:cNvCxnSpPr>
                <a:cxnSpLocks/>
                <a:endCxn id="258" idx="0"/>
              </p:cNvCxnSpPr>
              <p:nvPr/>
            </p:nvCxnSpPr>
            <p:spPr>
              <a:xfrm>
                <a:off x="1979230" y="3971293"/>
                <a:ext cx="568963" cy="2416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E8942F54-BEF2-4E13-8FF5-A656234EFE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45075" y="4014073"/>
                <a:ext cx="557245" cy="1332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" name="Rectangle 116">
            <a:extLst>
              <a:ext uri="{FF2B5EF4-FFF2-40B4-BE49-F238E27FC236}">
                <a16:creationId xmlns:a16="http://schemas.microsoft.com/office/drawing/2014/main" id="{5FC3A572-8DAC-4E65-8E12-560B02C8BCE5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5045152" y="5786793"/>
            <a:ext cx="59247" cy="11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130">
            <a:extLst>
              <a:ext uri="{FF2B5EF4-FFF2-40B4-BE49-F238E27FC236}">
                <a16:creationId xmlns:a16="http://schemas.microsoft.com/office/drawing/2014/main" id="{337C345B-8BAD-482E-AE1F-090692A79E5E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5074776" y="5314778"/>
            <a:ext cx="0" cy="110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5547749C-BAA3-4C68-A2AE-B44BB9C884EB}"/>
              </a:ext>
            </a:extLst>
          </p:cNvPr>
          <p:cNvSpPr txBox="1"/>
          <p:nvPr/>
        </p:nvSpPr>
        <p:spPr>
          <a:xfrm>
            <a:off x="654790" y="508115"/>
            <a:ext cx="4148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Source Identification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E445679A-C0FC-488D-A960-CA5BB0E4B98D}"/>
              </a:ext>
            </a:extLst>
          </p:cNvPr>
          <p:cNvSpPr txBox="1"/>
          <p:nvPr/>
        </p:nvSpPr>
        <p:spPr>
          <a:xfrm>
            <a:off x="6462950" y="215740"/>
            <a:ext cx="25678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(forward) =</a:t>
            </a:r>
          </a:p>
          <a:p>
            <a:r>
              <a:rPr lang="en-GB" dirty="0"/>
              <a:t> </a:t>
            </a:r>
          </a:p>
          <a:p>
            <a:r>
              <a:rPr lang="en-GB" dirty="0"/>
              <a:t>[ 0    0    0    0    0    0</a:t>
            </a:r>
          </a:p>
          <a:p>
            <a:r>
              <a:rPr lang="en-GB" dirty="0"/>
              <a:t>  0    0    0    0    0    0</a:t>
            </a:r>
          </a:p>
          <a:p>
            <a:r>
              <a:rPr lang="en-GB" dirty="0"/>
              <a:t>  1    0    0    0    0    0</a:t>
            </a:r>
          </a:p>
          <a:p>
            <a:r>
              <a:rPr lang="en-GB" dirty="0"/>
              <a:t>  0    1    0    0    0    0</a:t>
            </a:r>
          </a:p>
          <a:p>
            <a:r>
              <a:rPr lang="en-GB" dirty="0"/>
              <a:t>  0    0    1    0    0    0</a:t>
            </a:r>
          </a:p>
          <a:p>
            <a:r>
              <a:rPr lang="en-GB" dirty="0"/>
              <a:t>  0    0    0    1    0    0 ]</a:t>
            </a:r>
          </a:p>
          <a:p>
            <a:endParaRPr lang="en-GB" dirty="0"/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A85E3497-8BB7-4C72-8FA7-137D1A2A8665}"/>
              </a:ext>
            </a:extLst>
          </p:cNvPr>
          <p:cNvSpPr txBox="1"/>
          <p:nvPr/>
        </p:nvSpPr>
        <p:spPr>
          <a:xfrm>
            <a:off x="6555438" y="3031090"/>
            <a:ext cx="25678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(backward) = </a:t>
            </a:r>
          </a:p>
          <a:p>
            <a:endParaRPr lang="en-GB" dirty="0"/>
          </a:p>
          <a:p>
            <a:r>
              <a:rPr lang="en-GB" dirty="0"/>
              <a:t>[ 0    0    1    0    0    0</a:t>
            </a:r>
          </a:p>
          <a:p>
            <a:r>
              <a:rPr lang="en-GB" dirty="0"/>
              <a:t>  0    0    0    1    0    0</a:t>
            </a:r>
          </a:p>
          <a:p>
            <a:r>
              <a:rPr lang="en-GB" dirty="0"/>
              <a:t>  0    0    0    0    1    0</a:t>
            </a:r>
          </a:p>
          <a:p>
            <a:r>
              <a:rPr lang="en-GB" dirty="0"/>
              <a:t>  0    0    0    0    0    1</a:t>
            </a:r>
          </a:p>
          <a:p>
            <a:r>
              <a:rPr lang="en-GB" dirty="0"/>
              <a:t>  0    0    0    0    0    0</a:t>
            </a:r>
          </a:p>
          <a:p>
            <a:r>
              <a:rPr lang="en-GB" dirty="0"/>
              <a:t>  0    0    0    0    0    0 ]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D012580F-9420-4C4F-BD55-C0143F05791B}"/>
              </a:ext>
            </a:extLst>
          </p:cNvPr>
          <p:cNvSpPr txBox="1"/>
          <p:nvPr/>
        </p:nvSpPr>
        <p:spPr>
          <a:xfrm>
            <a:off x="10306639" y="6006740"/>
            <a:ext cx="188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Tyrer, </a:t>
            </a:r>
            <a:r>
              <a:rPr lang="en-GB" i="1" dirty="0"/>
              <a:t>et al</a:t>
            </a:r>
            <a:r>
              <a:rPr lang="en-GB" dirty="0"/>
              <a:t>. 2020</a:t>
            </a: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B477F769-377C-4FC4-A7AE-B3BD9F7B31FF}"/>
              </a:ext>
            </a:extLst>
          </p:cNvPr>
          <p:cNvSpPr txBox="1"/>
          <p:nvPr/>
        </p:nvSpPr>
        <p:spPr>
          <a:xfrm>
            <a:off x="9278120" y="215740"/>
            <a:ext cx="25678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 (modulatory) = </a:t>
            </a:r>
          </a:p>
          <a:p>
            <a:endParaRPr lang="en-GB" dirty="0"/>
          </a:p>
          <a:p>
            <a:r>
              <a:rPr lang="en-GB" dirty="0"/>
              <a:t>[ 1    0    1    0    0    0</a:t>
            </a:r>
          </a:p>
          <a:p>
            <a:r>
              <a:rPr lang="en-GB" dirty="0"/>
              <a:t>  0    1    0    1    0    0</a:t>
            </a:r>
          </a:p>
          <a:p>
            <a:r>
              <a:rPr lang="en-GB" dirty="0"/>
              <a:t>  1    0    1    0    1    0</a:t>
            </a:r>
          </a:p>
          <a:p>
            <a:r>
              <a:rPr lang="en-GB" dirty="0"/>
              <a:t>  0    1    0    1    0    1</a:t>
            </a:r>
          </a:p>
          <a:p>
            <a:r>
              <a:rPr lang="en-GB" dirty="0"/>
              <a:t>  0    0    1    0    1    0</a:t>
            </a:r>
          </a:p>
          <a:p>
            <a:r>
              <a:rPr lang="en-GB" dirty="0"/>
              <a:t>  0    0    0    1    0    1 ]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F1965840-AADF-46A3-8019-9F5D8E1DCE1D}"/>
              </a:ext>
            </a:extLst>
          </p:cNvPr>
          <p:cNvSpPr txBox="1"/>
          <p:nvPr/>
        </p:nvSpPr>
        <p:spPr>
          <a:xfrm>
            <a:off x="9278120" y="3031090"/>
            <a:ext cx="23767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 (inputs) = </a:t>
            </a:r>
          </a:p>
          <a:p>
            <a:endParaRPr lang="en-GB" dirty="0"/>
          </a:p>
          <a:p>
            <a:r>
              <a:rPr lang="en-GB" dirty="0"/>
              <a:t>[ 1    1    0    0    0    0 ]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5B2B7BE8-7C56-44F6-8444-D00D6F87B7C8}"/>
              </a:ext>
            </a:extLst>
          </p:cNvPr>
          <p:cNvSpPr txBox="1"/>
          <p:nvPr/>
        </p:nvSpPr>
        <p:spPr>
          <a:xfrm>
            <a:off x="-12105" y="5972413"/>
            <a:ext cx="60944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baseline="0" dirty="0">
                <a:solidFill>
                  <a:srgbClr val="000000"/>
                </a:solidFill>
              </a:rPr>
              <a:t>Source selection in line with previous analyses (Gilbert and Moran, 2016) </a:t>
            </a:r>
            <a:endParaRPr lang="en-GB" sz="1400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ED790DF4-610F-4F92-97F1-ACA35D4474E7}"/>
              </a:ext>
            </a:extLst>
          </p:cNvPr>
          <p:cNvSpPr/>
          <p:nvPr/>
        </p:nvSpPr>
        <p:spPr>
          <a:xfrm>
            <a:off x="5808778" y="3231518"/>
            <a:ext cx="668686" cy="39496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168CBAD-5D4B-4283-AF34-CFFEC927C253}"/>
              </a:ext>
            </a:extLst>
          </p:cNvPr>
          <p:cNvGrpSpPr/>
          <p:nvPr/>
        </p:nvGrpSpPr>
        <p:grpSpPr>
          <a:xfrm>
            <a:off x="6594657" y="293515"/>
            <a:ext cx="4666238" cy="5213023"/>
            <a:chOff x="6594657" y="293515"/>
            <a:chExt cx="4666238" cy="521302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467B777-F2F6-4876-9ABE-05264D432738}"/>
                </a:ext>
              </a:extLst>
            </p:cNvPr>
            <p:cNvGrpSpPr/>
            <p:nvPr/>
          </p:nvGrpSpPr>
          <p:grpSpPr>
            <a:xfrm>
              <a:off x="6594657" y="293515"/>
              <a:ext cx="4666238" cy="5213023"/>
              <a:chOff x="6594657" y="293515"/>
              <a:chExt cx="4666238" cy="5213023"/>
            </a:xfrm>
          </p:grpSpPr>
          <p:grpSp>
            <p:nvGrpSpPr>
              <p:cNvPr id="344" name="Group 343">
                <a:extLst>
                  <a:ext uri="{FF2B5EF4-FFF2-40B4-BE49-F238E27FC236}">
                    <a16:creationId xmlns:a16="http://schemas.microsoft.com/office/drawing/2014/main" id="{D9062C53-75E8-4DE5-88B0-600825D91F99}"/>
                  </a:ext>
                </a:extLst>
              </p:cNvPr>
              <p:cNvGrpSpPr/>
              <p:nvPr/>
            </p:nvGrpSpPr>
            <p:grpSpPr>
              <a:xfrm>
                <a:off x="6594657" y="293515"/>
                <a:ext cx="4666238" cy="5213023"/>
                <a:chOff x="5209050" y="867266"/>
                <a:chExt cx="4666238" cy="5213023"/>
              </a:xfrm>
            </p:grpSpPr>
            <p:grpSp>
              <p:nvGrpSpPr>
                <p:cNvPr id="330" name="Group 329">
                  <a:extLst>
                    <a:ext uri="{FF2B5EF4-FFF2-40B4-BE49-F238E27FC236}">
                      <a16:creationId xmlns:a16="http://schemas.microsoft.com/office/drawing/2014/main" id="{7ACB5129-D2E4-4EEA-82A9-DDBDE9A8BC9A}"/>
                    </a:ext>
                  </a:extLst>
                </p:cNvPr>
                <p:cNvGrpSpPr/>
                <p:nvPr/>
              </p:nvGrpSpPr>
              <p:grpSpPr>
                <a:xfrm>
                  <a:off x="5209050" y="867266"/>
                  <a:ext cx="4666238" cy="5213023"/>
                  <a:chOff x="5209050" y="867266"/>
                  <a:chExt cx="4666238" cy="5213023"/>
                </a:xfrm>
              </p:grpSpPr>
              <p:grpSp>
                <p:nvGrpSpPr>
                  <p:cNvPr id="319" name="Group 318">
                    <a:extLst>
                      <a:ext uri="{FF2B5EF4-FFF2-40B4-BE49-F238E27FC236}">
                        <a16:creationId xmlns:a16="http://schemas.microsoft.com/office/drawing/2014/main" id="{9E01FD2B-9E40-4409-AF46-BD8940BD300D}"/>
                      </a:ext>
                    </a:extLst>
                  </p:cNvPr>
                  <p:cNvGrpSpPr/>
                  <p:nvPr/>
                </p:nvGrpSpPr>
                <p:grpSpPr>
                  <a:xfrm>
                    <a:off x="5209050" y="867266"/>
                    <a:ext cx="4666238" cy="5213023"/>
                    <a:chOff x="5209050" y="867266"/>
                    <a:chExt cx="4666238" cy="5213023"/>
                  </a:xfrm>
                </p:grpSpPr>
                <p:sp>
                  <p:nvSpPr>
                    <p:cNvPr id="318" name="Rectangle 317">
                      <a:extLst>
                        <a:ext uri="{FF2B5EF4-FFF2-40B4-BE49-F238E27FC236}">
                          <a16:creationId xmlns:a16="http://schemas.microsoft.com/office/drawing/2014/main" id="{BC013603-3F05-4077-A59E-9F2049CFD8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09050" y="867266"/>
                      <a:ext cx="4666238" cy="52130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12" name="Oval 311">
                      <a:extLst>
                        <a:ext uri="{FF2B5EF4-FFF2-40B4-BE49-F238E27FC236}">
                          <a16:creationId xmlns:a16="http://schemas.microsoft.com/office/drawing/2014/main" id="{B6741F11-6C50-47EC-975A-3609321CBB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76277" y="1663984"/>
                      <a:ext cx="860080" cy="860080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GB" sz="2400" b="1" dirty="0"/>
                        <a:t>IFG</a:t>
                      </a:r>
                    </a:p>
                  </p:txBody>
                </p:sp>
                <p:sp>
                  <p:nvSpPr>
                    <p:cNvPr id="313" name="Oval 312">
                      <a:extLst>
                        <a:ext uri="{FF2B5EF4-FFF2-40B4-BE49-F238E27FC236}">
                          <a16:creationId xmlns:a16="http://schemas.microsoft.com/office/drawing/2014/main" id="{A88B5A6E-CB33-4CF0-874A-B7B13DE800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78828" y="1663984"/>
                      <a:ext cx="860080" cy="860080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GB" sz="2400" b="1" dirty="0"/>
                        <a:t>IFG</a:t>
                      </a:r>
                    </a:p>
                  </p:txBody>
                </p:sp>
                <p:sp>
                  <p:nvSpPr>
                    <p:cNvPr id="314" name="Oval 313">
                      <a:extLst>
                        <a:ext uri="{FF2B5EF4-FFF2-40B4-BE49-F238E27FC236}">
                          <a16:creationId xmlns:a16="http://schemas.microsoft.com/office/drawing/2014/main" id="{84CC89B9-A038-4A10-BB07-EFEA7DB792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97743" y="3167811"/>
                      <a:ext cx="860080" cy="860080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GB" sz="2400" b="1" dirty="0"/>
                        <a:t>ITG</a:t>
                      </a:r>
                    </a:p>
                  </p:txBody>
                </p:sp>
                <p:sp>
                  <p:nvSpPr>
                    <p:cNvPr id="315" name="Oval 314">
                      <a:extLst>
                        <a:ext uri="{FF2B5EF4-FFF2-40B4-BE49-F238E27FC236}">
                          <a16:creationId xmlns:a16="http://schemas.microsoft.com/office/drawing/2014/main" id="{2DAAF97A-CD88-4568-BBBE-D9A7A2741C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00786" y="3167811"/>
                      <a:ext cx="860080" cy="860080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GB" sz="2400" b="1" dirty="0"/>
                        <a:t>ITG</a:t>
                      </a:r>
                    </a:p>
                  </p:txBody>
                </p:sp>
                <p:sp>
                  <p:nvSpPr>
                    <p:cNvPr id="316" name="Oval 315">
                      <a:extLst>
                        <a:ext uri="{FF2B5EF4-FFF2-40B4-BE49-F238E27FC236}">
                          <a16:creationId xmlns:a16="http://schemas.microsoft.com/office/drawing/2014/main" id="{3465AC53-D09A-4659-8E64-E18F51F5C1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76740" y="4583031"/>
                      <a:ext cx="860080" cy="860080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b="1" dirty="0"/>
                    </a:p>
                  </p:txBody>
                </p:sp>
                <p:sp>
                  <p:nvSpPr>
                    <p:cNvPr id="317" name="Oval 316">
                      <a:extLst>
                        <a:ext uri="{FF2B5EF4-FFF2-40B4-BE49-F238E27FC236}">
                          <a16:creationId xmlns:a16="http://schemas.microsoft.com/office/drawing/2014/main" id="{68EEB066-95F1-49C5-8F20-ED49DB4CAD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78828" y="4583031"/>
                      <a:ext cx="860080" cy="860080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b="1" dirty="0"/>
                    </a:p>
                  </p:txBody>
                </p:sp>
              </p:grpSp>
              <p:cxnSp>
                <p:nvCxnSpPr>
                  <p:cNvPr id="321" name="Straight Arrow Connector 320">
                    <a:extLst>
                      <a:ext uri="{FF2B5EF4-FFF2-40B4-BE49-F238E27FC236}">
                        <a16:creationId xmlns:a16="http://schemas.microsoft.com/office/drawing/2014/main" id="{9309A2EC-7D83-4702-A44F-570752C2278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131079" y="2519386"/>
                    <a:ext cx="305407" cy="535051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2" name="Straight Arrow Connector 321">
                    <a:extLst>
                      <a:ext uri="{FF2B5EF4-FFF2-40B4-BE49-F238E27FC236}">
                        <a16:creationId xmlns:a16="http://schemas.microsoft.com/office/drawing/2014/main" id="{4379263E-F456-4A66-BBB1-C1FE65DBA5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V="1">
                    <a:off x="6310246" y="2602207"/>
                    <a:ext cx="305407" cy="535051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4" name="Straight Arrow Connector 323">
                    <a:extLst>
                      <a:ext uri="{FF2B5EF4-FFF2-40B4-BE49-F238E27FC236}">
                        <a16:creationId xmlns:a16="http://schemas.microsoft.com/office/drawing/2014/main" id="{4023DB3D-0715-440F-9095-831834D5CB9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464129" y="3989743"/>
                    <a:ext cx="305407" cy="535051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5" name="Straight Arrow Connector 324">
                    <a:extLst>
                      <a:ext uri="{FF2B5EF4-FFF2-40B4-BE49-F238E27FC236}">
                        <a16:creationId xmlns:a16="http://schemas.microsoft.com/office/drawing/2014/main" id="{1B030FFE-5F4A-4604-8678-E1C153724A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V="1">
                    <a:off x="8706181" y="4130803"/>
                    <a:ext cx="305407" cy="535051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6" name="Straight Arrow Connector 325">
                    <a:extLst>
                      <a:ext uri="{FF2B5EF4-FFF2-40B4-BE49-F238E27FC236}">
                        <a16:creationId xmlns:a16="http://schemas.microsoft.com/office/drawing/2014/main" id="{1ADA0D27-6B4B-4A65-8C8D-F91D12F977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802334" y="5523146"/>
                    <a:ext cx="0" cy="483594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Arrow Connector 328">
                    <a:extLst>
                      <a:ext uri="{FF2B5EF4-FFF2-40B4-BE49-F238E27FC236}">
                        <a16:creationId xmlns:a16="http://schemas.microsoft.com/office/drawing/2014/main" id="{A55BCBF2-72D9-44B3-B10F-19A48880F7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408868" y="5523146"/>
                    <a:ext cx="0" cy="483594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1" name="TextBox 330">
                  <a:extLst>
                    <a:ext uri="{FF2B5EF4-FFF2-40B4-BE49-F238E27FC236}">
                      <a16:creationId xmlns:a16="http://schemas.microsoft.com/office/drawing/2014/main" id="{D1601A27-9187-41E5-AE9C-2032E6A4B60C}"/>
                    </a:ext>
                  </a:extLst>
                </p:cNvPr>
                <p:cNvSpPr txBox="1"/>
                <p:nvPr/>
              </p:nvSpPr>
              <p:spPr>
                <a:xfrm>
                  <a:off x="6104282" y="5187821"/>
                  <a:ext cx="35686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/>
                    <a:t>1</a:t>
                  </a:r>
                </a:p>
              </p:txBody>
            </p:sp>
            <p:sp>
              <p:nvSpPr>
                <p:cNvPr id="332" name="TextBox 331">
                  <a:extLst>
                    <a:ext uri="{FF2B5EF4-FFF2-40B4-BE49-F238E27FC236}">
                      <a16:creationId xmlns:a16="http://schemas.microsoft.com/office/drawing/2014/main" id="{89F6CE93-4BEC-4196-B92F-F439D0CFCB9C}"/>
                    </a:ext>
                  </a:extLst>
                </p:cNvPr>
                <p:cNvSpPr txBox="1"/>
                <p:nvPr/>
              </p:nvSpPr>
              <p:spPr>
                <a:xfrm>
                  <a:off x="8796922" y="5184236"/>
                  <a:ext cx="35686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/>
                    <a:t>2</a:t>
                  </a:r>
                </a:p>
              </p:txBody>
            </p:sp>
            <p:sp>
              <p:nvSpPr>
                <p:cNvPr id="333" name="TextBox 332">
                  <a:extLst>
                    <a:ext uri="{FF2B5EF4-FFF2-40B4-BE49-F238E27FC236}">
                      <a16:creationId xmlns:a16="http://schemas.microsoft.com/office/drawing/2014/main" id="{892C843C-F259-4111-B113-C2A3CC8E7213}"/>
                    </a:ext>
                  </a:extLst>
                </p:cNvPr>
                <p:cNvSpPr txBox="1"/>
                <p:nvPr/>
              </p:nvSpPr>
              <p:spPr>
                <a:xfrm>
                  <a:off x="5514024" y="3859731"/>
                  <a:ext cx="35686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/>
                    <a:t>3</a:t>
                  </a:r>
                </a:p>
              </p:txBody>
            </p:sp>
            <p:sp>
              <p:nvSpPr>
                <p:cNvPr id="334" name="TextBox 333">
                  <a:extLst>
                    <a:ext uri="{FF2B5EF4-FFF2-40B4-BE49-F238E27FC236}">
                      <a16:creationId xmlns:a16="http://schemas.microsoft.com/office/drawing/2014/main" id="{6BC4E8E8-B57E-4846-BA33-097A55D90C6B}"/>
                    </a:ext>
                  </a:extLst>
                </p:cNvPr>
                <p:cNvSpPr txBox="1"/>
                <p:nvPr/>
              </p:nvSpPr>
              <p:spPr>
                <a:xfrm>
                  <a:off x="9311217" y="3859731"/>
                  <a:ext cx="35686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/>
                    <a:t>4</a:t>
                  </a:r>
                </a:p>
              </p:txBody>
            </p:sp>
            <p:sp>
              <p:nvSpPr>
                <p:cNvPr id="335" name="TextBox 334">
                  <a:extLst>
                    <a:ext uri="{FF2B5EF4-FFF2-40B4-BE49-F238E27FC236}">
                      <a16:creationId xmlns:a16="http://schemas.microsoft.com/office/drawing/2014/main" id="{6CA2DCCD-3A47-4B35-B89B-8231DCF77164}"/>
                    </a:ext>
                  </a:extLst>
                </p:cNvPr>
                <p:cNvSpPr txBox="1"/>
                <p:nvPr/>
              </p:nvSpPr>
              <p:spPr>
                <a:xfrm>
                  <a:off x="6663070" y="2560105"/>
                  <a:ext cx="35686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/>
                    <a:t>5</a:t>
                  </a:r>
                </a:p>
              </p:txBody>
            </p:sp>
            <p:sp>
              <p:nvSpPr>
                <p:cNvPr id="336" name="TextBox 335">
                  <a:extLst>
                    <a:ext uri="{FF2B5EF4-FFF2-40B4-BE49-F238E27FC236}">
                      <a16:creationId xmlns:a16="http://schemas.microsoft.com/office/drawing/2014/main" id="{AFE82407-079D-498A-AFA9-90EB3B7EB744}"/>
                    </a:ext>
                  </a:extLst>
                </p:cNvPr>
                <p:cNvSpPr txBox="1"/>
                <p:nvPr/>
              </p:nvSpPr>
              <p:spPr>
                <a:xfrm>
                  <a:off x="8254326" y="2546745"/>
                  <a:ext cx="35686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/>
                    <a:t>6</a:t>
                  </a:r>
                </a:p>
              </p:txBody>
            </p:sp>
            <p:cxnSp>
              <p:nvCxnSpPr>
                <p:cNvPr id="337" name="Straight Arrow Connector 336">
                  <a:extLst>
                    <a:ext uri="{FF2B5EF4-FFF2-40B4-BE49-F238E27FC236}">
                      <a16:creationId xmlns:a16="http://schemas.microsoft.com/office/drawing/2014/main" id="{7FF15A8D-3E97-4931-A5E2-884B6A63A7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18318" y="2520688"/>
                  <a:ext cx="257034" cy="55174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Arrow Connector 339">
                  <a:extLst>
                    <a:ext uri="{FF2B5EF4-FFF2-40B4-BE49-F238E27FC236}">
                      <a16:creationId xmlns:a16="http://schemas.microsoft.com/office/drawing/2014/main" id="{F0349122-3D44-448A-9846-45416DF4EA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558662" y="2559173"/>
                  <a:ext cx="257034" cy="55174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Arrow Connector 340">
                  <a:extLst>
                    <a:ext uri="{FF2B5EF4-FFF2-40B4-BE49-F238E27FC236}">
                      <a16:creationId xmlns:a16="http://schemas.microsoft.com/office/drawing/2014/main" id="{5C6BAB67-AE19-4B74-BA02-4EE377E4BF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00632" y="4021316"/>
                  <a:ext cx="257034" cy="55174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Arrow Connector 341">
                  <a:extLst>
                    <a:ext uri="{FF2B5EF4-FFF2-40B4-BE49-F238E27FC236}">
                      <a16:creationId xmlns:a16="http://schemas.microsoft.com/office/drawing/2014/main" id="{26950CBA-5745-41FF-9AF2-AF8980FFB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6240976" y="4059801"/>
                  <a:ext cx="257034" cy="55174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51DCC50-179F-4773-8CD2-7148D9B7EA92}"/>
                  </a:ext>
                </a:extLst>
              </p:cNvPr>
              <p:cNvSpPr/>
              <p:nvPr/>
            </p:nvSpPr>
            <p:spPr>
              <a:xfrm>
                <a:off x="7745820" y="4209347"/>
                <a:ext cx="89007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400" b="1" dirty="0">
                    <a:solidFill>
                      <a:schemeClr val="bg1"/>
                    </a:solidFill>
                  </a:rPr>
                  <a:t>OCG</a:t>
                </a:r>
              </a:p>
            </p:txBody>
          </p:sp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D5980E5-37AB-4CDA-8D72-5CA944FDF336}"/>
                </a:ext>
              </a:extLst>
            </p:cNvPr>
            <p:cNvSpPr/>
            <p:nvPr/>
          </p:nvSpPr>
          <p:spPr>
            <a:xfrm>
              <a:off x="9347302" y="4217511"/>
              <a:ext cx="89007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400" b="1" dirty="0">
                  <a:solidFill>
                    <a:schemeClr val="bg1"/>
                  </a:solidFill>
                </a:rPr>
                <a:t>OCP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76D17C0-85E5-4396-B142-87FEDDC43017}"/>
              </a:ext>
            </a:extLst>
          </p:cNvPr>
          <p:cNvSpPr txBox="1"/>
          <p:nvPr/>
        </p:nvSpPr>
        <p:spPr>
          <a:xfrm>
            <a:off x="8001260" y="5604996"/>
            <a:ext cx="1985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Subcortical Input</a:t>
            </a:r>
            <a:endParaRPr lang="da-DK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428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" grpId="0"/>
      <p:bldP spid="307" grpId="0"/>
      <p:bldP spid="309" grpId="0"/>
      <p:bldP spid="310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0C6A4B-CA51-4C25-A094-E6001669A4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52" t="13878" r="54388" b="43946"/>
          <a:stretch/>
        </p:blipFill>
        <p:spPr>
          <a:xfrm>
            <a:off x="7750630" y="1150329"/>
            <a:ext cx="3562552" cy="34838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7C6383-E4B6-41CF-AA3B-1E4F03902C8B}"/>
              </a:ext>
            </a:extLst>
          </p:cNvPr>
          <p:cNvSpPr txBox="1"/>
          <p:nvPr/>
        </p:nvSpPr>
        <p:spPr>
          <a:xfrm>
            <a:off x="10096107" y="6006740"/>
            <a:ext cx="209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Moran, </a:t>
            </a:r>
            <a:r>
              <a:rPr lang="en-GB" i="1" dirty="0"/>
              <a:t>et al</a:t>
            </a:r>
            <a:r>
              <a:rPr lang="en-GB" dirty="0"/>
              <a:t>. 2013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F3E12D-1D10-4BE0-AFC7-16CB9CEB880D}"/>
              </a:ext>
            </a:extLst>
          </p:cNvPr>
          <p:cNvSpPr txBox="1"/>
          <p:nvPr/>
        </p:nvSpPr>
        <p:spPr>
          <a:xfrm>
            <a:off x="6961833" y="331362"/>
            <a:ext cx="4351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Conductance-based Neural Mass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2832603-AE5E-450C-B515-FA6ED491D15D}"/>
                  </a:ext>
                </a:extLst>
              </p:cNvPr>
              <p:cNvSpPr/>
              <p:nvPr/>
            </p:nvSpPr>
            <p:spPr>
              <a:xfrm>
                <a:off x="1077114" y="4187400"/>
                <a:ext cx="3182798" cy="5367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a-DK" sz="2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𝐶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a-DK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da-DK" sz="2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=𝑔(𝑉</a:t>
                </a:r>
                <a:r>
                  <a:rPr lang="da-DK" sz="2800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𝑟𝑒𝑣</a:t>
                </a:r>
                <a:r>
                  <a:rPr lang="da-DK" sz="2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−𝑉) </a:t>
                </a:r>
                <a:r>
                  <a:rPr lang="da-DK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	</a:t>
                </a: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2832603-AE5E-450C-B515-FA6ED491D1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114" y="4187400"/>
                <a:ext cx="3182798" cy="536750"/>
              </a:xfrm>
              <a:prstGeom prst="rect">
                <a:avLst/>
              </a:prstGeom>
              <a:blipFill>
                <a:blip r:embed="rId4"/>
                <a:stretch>
                  <a:fillRect t="-10227" b="-31818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DC88F3E4-E2FD-401E-A49C-A13C4E705B17}"/>
              </a:ext>
            </a:extLst>
          </p:cNvPr>
          <p:cNvGrpSpPr/>
          <p:nvPr/>
        </p:nvGrpSpPr>
        <p:grpSpPr>
          <a:xfrm>
            <a:off x="878818" y="1150329"/>
            <a:ext cx="3580251" cy="1350711"/>
            <a:chOff x="1094048" y="1804956"/>
            <a:chExt cx="3580251" cy="135071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38FC10-9D56-441A-A5DB-C87987A10A9A}"/>
                </a:ext>
              </a:extLst>
            </p:cNvPr>
            <p:cNvSpPr txBox="1"/>
            <p:nvPr/>
          </p:nvSpPr>
          <p:spPr>
            <a:xfrm>
              <a:off x="1919612" y="1804956"/>
              <a:ext cx="18005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 </a:t>
              </a:r>
              <a:r>
                <a:rPr lang="en-GB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l-GR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GB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| </a:t>
              </a:r>
              <a:r>
                <a:rPr lang="en-GB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GB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GB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lang="en-GB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C244521-9090-4B1C-AA52-51FDBE3430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7496" y="2403835"/>
              <a:ext cx="339763" cy="2288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24F171B-BEFC-40A2-8871-CE4FCD56788C}"/>
                </a:ext>
              </a:extLst>
            </p:cNvPr>
            <p:cNvCxnSpPr>
              <a:cxnSpLocks/>
            </p:cNvCxnSpPr>
            <p:nvPr/>
          </p:nvCxnSpPr>
          <p:spPr>
            <a:xfrm>
              <a:off x="3212456" y="2380994"/>
              <a:ext cx="604003" cy="22046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D08F6E9-FC99-45B0-A0B2-865799C9BE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83743" y="2398634"/>
              <a:ext cx="1" cy="468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FDAF8FE-A788-4491-8D2A-68D639917FE3}"/>
                </a:ext>
              </a:extLst>
            </p:cNvPr>
            <p:cNvSpPr txBox="1"/>
            <p:nvPr/>
          </p:nvSpPr>
          <p:spPr>
            <a:xfrm>
              <a:off x="3816459" y="2463454"/>
              <a:ext cx="8578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model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FF1D9E-3CC7-4593-9F4A-85524C44493A}"/>
                </a:ext>
              </a:extLst>
            </p:cNvPr>
            <p:cNvSpPr txBox="1"/>
            <p:nvPr/>
          </p:nvSpPr>
          <p:spPr>
            <a:xfrm>
              <a:off x="2188211" y="2817113"/>
              <a:ext cx="13974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observed data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1B437E5-3CB8-41D7-B5B1-75CD0056B5E8}"/>
                </a:ext>
              </a:extLst>
            </p:cNvPr>
            <p:cNvSpPr txBox="1"/>
            <p:nvPr/>
          </p:nvSpPr>
          <p:spPr>
            <a:xfrm>
              <a:off x="1094048" y="2403834"/>
              <a:ext cx="12694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model parameters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93CFC2C-9F63-46E5-9BF4-BD581FEC1CA9}"/>
              </a:ext>
            </a:extLst>
          </p:cNvPr>
          <p:cNvSpPr txBox="1"/>
          <p:nvPr/>
        </p:nvSpPr>
        <p:spPr>
          <a:xfrm>
            <a:off x="334573" y="3465798"/>
            <a:ext cx="3475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Morris-</a:t>
            </a:r>
            <a:r>
              <a:rPr lang="en-GB" sz="2000" dirty="0" err="1"/>
              <a:t>Lecar</a:t>
            </a:r>
            <a:r>
              <a:rPr lang="en-GB" sz="2000" dirty="0"/>
              <a:t> Non-Linear DEs: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F4E95E-14AB-4B80-B61C-1F94723DEA53}"/>
                  </a:ext>
                </a:extLst>
              </p:cNvPr>
              <p:cNvSpPr/>
              <p:nvPr/>
            </p:nvSpPr>
            <p:spPr>
              <a:xfrm>
                <a:off x="334573" y="5184325"/>
                <a:ext cx="8222884" cy="7176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rgbClr val="000000"/>
                    </a:solidFill>
                  </a:rPr>
                  <a:t>These non-linear differential equations describe how the current of a single cell (𝐶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a-DK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) and its conductance 𝑔 evolve over time </a:t>
                </a:r>
                <a:endParaRPr lang="da-DK" sz="2000" dirty="0"/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F4E95E-14AB-4B80-B61C-1F94723DEA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73" y="5184325"/>
                <a:ext cx="8222884" cy="717632"/>
              </a:xfrm>
              <a:prstGeom prst="rect">
                <a:avLst/>
              </a:prstGeom>
              <a:blipFill>
                <a:blip r:embed="rId5"/>
                <a:stretch>
                  <a:fillRect l="-815" t="-4237" b="-1440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AA9AE0C-4BE9-4454-B620-370FBE2B1F1F}"/>
              </a:ext>
            </a:extLst>
          </p:cNvPr>
          <p:cNvSpPr txBox="1"/>
          <p:nvPr/>
        </p:nvSpPr>
        <p:spPr>
          <a:xfrm>
            <a:off x="334573" y="430790"/>
            <a:ext cx="1872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Inverse Model:</a:t>
            </a:r>
          </a:p>
        </p:txBody>
      </p:sp>
    </p:spTree>
    <p:extLst>
      <p:ext uri="{BB962C8B-B14F-4D97-AF65-F5344CB8AC3E}">
        <p14:creationId xmlns:p14="http://schemas.microsoft.com/office/powerpoint/2010/main" val="79630162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11 AU Black">
      <a:dk1>
        <a:srgbClr val="000000"/>
      </a:dk1>
      <a:lt1>
        <a:srgbClr val="FFFFFF"/>
      </a:lt1>
      <a:dk2>
        <a:srgbClr val="000000"/>
      </a:dk2>
      <a:lt2>
        <a:srgbClr val="4B4B4A"/>
      </a:lt2>
      <a:accent1>
        <a:srgbClr val="0A144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EE5EC1783823541899885CFA5DB6B42" ma:contentTypeVersion="10" ma:contentTypeDescription="Opret et nyt dokument." ma:contentTypeScope="" ma:versionID="469c894d8f99bc0a293f0942e272f414">
  <xsd:schema xmlns:xsd="http://www.w3.org/2001/XMLSchema" xmlns:xs="http://www.w3.org/2001/XMLSchema" xmlns:p="http://schemas.microsoft.com/office/2006/metadata/properties" xmlns:ns3="a472ec57-5c9d-4695-9703-ff0f8d0e7564" targetNamespace="http://schemas.microsoft.com/office/2006/metadata/properties" ma:root="true" ma:fieldsID="7c71779030b0b07695df056d20f90d64" ns3:_="">
    <xsd:import namespace="a472ec57-5c9d-4695-9703-ff0f8d0e756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72ec57-5c9d-4695-9703-ff0f8d0e75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7053E25-DFEB-4CCC-8F5A-BC060ECF06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72ec57-5c9d-4695-9703-ff0f8d0e756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FEDE14F-0579-4C16-B652-34FE1F07FE0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A50E067-F098-42FE-AE96-BF14251A6B1D}">
  <ds:schemaRefs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  <ds:schemaRef ds:uri="http://purl.org/dc/elements/1.1/"/>
    <ds:schemaRef ds:uri="http://schemas.microsoft.com/office/2006/documentManagement/types"/>
    <ds:schemaRef ds:uri="a472ec57-5c9d-4695-9703-ff0f8d0e7564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7219</TotalTime>
  <Words>893</Words>
  <Application>Microsoft Office PowerPoint</Application>
  <PresentationFormat>Widescreen</PresentationFormat>
  <Paragraphs>176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Times New Roman</vt:lpstr>
      <vt:lpstr>Retrospect</vt:lpstr>
      <vt:lpstr>DCM for EEG - Tutorial</vt:lpstr>
      <vt:lpstr>Overview</vt:lpstr>
      <vt:lpstr>Recap of DCM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DCM for EEG - Tutorial</dc:title>
  <dc:creator>Ashley Tyrer</dc:creator>
  <cp:lastModifiedBy>Ashley Tyrer</cp:lastModifiedBy>
  <cp:revision>49</cp:revision>
  <dcterms:created xsi:type="dcterms:W3CDTF">2022-09-13T13:13:32Z</dcterms:created>
  <dcterms:modified xsi:type="dcterms:W3CDTF">2022-09-18T13:32:38Z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0x010100CEE5EC1783823541899885CFA5DB6B42</vt:lpwstr>
  </property>
</Properties>
</file>